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charts/chart1.xml" ContentType="application/vnd.openxmlformats-officedocument.drawingml.chart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charts/chart2.xml" ContentType="application/vnd.openxmlformats-officedocument.drawingml.chart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charts/chart3.xml" ContentType="application/vnd.openxmlformats-officedocument.drawingml.chart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notesMasterIdLst>
    <p:notesMasterId r:id="rId1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20" Type="http://schemas.openxmlformats.org/officeDocument/2006/relationships/theme" Target="theme/theme1.xml"/><Relationship Id="rId21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오픈웨이트 점유율</c:v>
                </c:pt>
              </c:strCache>
            </c:strRef>
          </c:tx>
          <c:spPr>
            <a:solidFill>
              <a:srgbClr val="E8A33D"/>
            </a:solidFill>
            <a:effectLst/>
          </c:spPr>
          <c:invertIfNegative val="0"/>
          <c:dLbls>
            <c:numFmt formatCode="0&quot;%&quot;" sourceLinked="0"/>
            <c:txPr>
              <a:bodyPr/>
              <a:lstStyle/>
              <a:p>
                <a:pPr>
                  <a:defRPr b="1" i="0" strike="noStrike" sz="1600" u="none">
                    <a:solidFill>
                      <a:srgbClr val="1F2430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Sheet1!$A$2:$A$3</c:f>
              <c:multiLvlStrCache>
                <c:ptCount val="2"/>
                <c:lvl>
                  <c:pt idx="0">
                    <c:v>토큰 점유</c:v>
                  </c:pt>
                  <c:pt idx="1">
                    <c:v>지출 점유</c:v>
                  </c:pt>
                </c:lvl>
              </c:multiLvlStrCache>
            </c:multiLvl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29</c:v>
                </c:pt>
                <c:pt idx="1">
                  <c:v>4</c:v>
                </c:pt>
              </c:numCache>
            </c:numRef>
          </c:val>
        </c:ser>
        <c:dLbls>
          <c:numFmt formatCode="0&quot;%&quot;" sourceLinked="0"/>
          <c:txPr>
            <a:bodyPr/>
            <a:lstStyle/>
            <a:p>
              <a:pPr>
                <a:defRPr b="1" i="0" strike="noStrike" sz="1600" u="none">
                  <a:solidFill>
                    <a:srgbClr val="1F2430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2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1F243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35"/>
        </c:scaling>
        <c:delete val="0"/>
        <c:axPos val="l"/>
        <c:majorGridlines>
          <c:spPr>
            <a:ln w="6350" cap="flat">
              <a:solidFill>
                <a:srgbClr val="D9DCE1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6B728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앤트로픽 점유율</c:v>
                </c:pt>
              </c:strCache>
            </c:strRef>
          </c:tx>
          <c:spPr>
            <a:solidFill>
              <a:srgbClr val="3E4A61"/>
            </a:solidFill>
            <a:effectLst/>
          </c:spPr>
          <c:invertIfNegative val="0"/>
          <c:dLbls>
            <c:numFmt formatCode="0&quot;%&quot;" sourceLinked="0"/>
            <c:txPr>
              <a:bodyPr/>
              <a:lstStyle/>
              <a:p>
                <a:pPr>
                  <a:defRPr b="1" i="0" strike="noStrike" sz="1600" u="none">
                    <a:solidFill>
                      <a:srgbClr val="1F2430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Sheet1!$A$2:$A$3</c:f>
              <c:multiLvlStrCache>
                <c:ptCount val="2"/>
                <c:lvl>
                  <c:pt idx="0">
                    <c:v>지출 점유</c:v>
                  </c:pt>
                  <c:pt idx="1">
                    <c:v>토큰 점유</c:v>
                  </c:pt>
                </c:lvl>
              </c:multiLvlStrCache>
            </c:multiLvl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61</c:v>
                </c:pt>
                <c:pt idx="1">
                  <c:v>32</c:v>
                </c:pt>
              </c:numCache>
            </c:numRef>
          </c:val>
        </c:ser>
        <c:dLbls>
          <c:numFmt formatCode="0&quot;%&quot;" sourceLinked="0"/>
          <c:txPr>
            <a:bodyPr/>
            <a:lstStyle/>
            <a:p>
              <a:pPr>
                <a:defRPr b="1" i="0" strike="noStrike" sz="1600" u="none">
                  <a:solidFill>
                    <a:srgbClr val="1F2430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2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1F243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70"/>
        </c:scaling>
        <c:delete val="0"/>
        <c:axPos val="l"/>
        <c:majorGridlines>
          <c:spPr>
            <a:ln w="6350" cap="flat">
              <a:solidFill>
                <a:srgbClr val="D9DCE1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6B728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태스크당 비용</c:v>
                </c:pt>
              </c:strCache>
            </c:strRef>
          </c:tx>
          <c:spPr>
            <a:solidFill>
              <a:srgbClr val="9AA0AF"/>
            </a:solidFill>
            <a:effectLst/>
          </c:spPr>
          <c:invertIfNegative val="0"/>
          <c:dLbls>
            <c:numFmt formatCode="$0.00" sourceLinked="0"/>
            <c:txPr>
              <a:bodyPr/>
              <a:lstStyle/>
              <a:p>
                <a:pPr>
                  <a:defRPr b="1" i="0" strike="noStrike" sz="1300" u="none">
                    <a:solidFill>
                      <a:srgbClr val="1F2430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dPt>
            <c:idx val="0"/>
            <c:invertIfNegative val="0"/>
            <c:bubble3D val="0"/>
            <c:spPr>
              <a:solidFill>
                <a:srgbClr val="9AA0AF"/>
              </a:solidFill>
              <a:effectLst/>
            </c:spPr>
          </c:dPt>
          <c:dPt>
            <c:idx val="1"/>
            <c:invertIfNegative val="0"/>
            <c:bubble3D val="0"/>
            <c:spPr>
              <a:solidFill>
                <a:srgbClr val="E8A33D"/>
              </a:solidFill>
              <a:effectLst/>
            </c:spPr>
          </c:dPt>
          <c:dPt>
            <c:idx val="2"/>
            <c:invertIfNegative val="0"/>
            <c:bubble3D val="0"/>
            <c:spPr>
              <a:solidFill>
                <a:srgbClr val="8A93A5"/>
              </a:solidFill>
              <a:effectLst/>
            </c:spPr>
          </c:dPt>
          <c:dPt>
            <c:idx val="3"/>
            <c:invertIfNegative val="0"/>
            <c:bubble3D val="0"/>
            <c:spPr>
              <a:solidFill>
                <a:srgbClr val="8A93A5"/>
              </a:solidFill>
              <a:effectLst/>
            </c:spPr>
          </c:dPt>
          <c:cat>
            <c:multiLvlStrRef>
              <c:f>Sheet1!$A$2:$A$5</c:f>
              <c:multiLvlStrCache>
                <c:ptCount val="4"/>
                <c:lvl>
                  <c:pt idx="0">
                    <c:v>Kimi K2.6</c:v>
                  </c:pt>
                  <c:pt idx="1">
                    <c:v>Kimi K3</c:v>
                  </c:pt>
                  <c:pt idx="2">
                    <c:v>GPT-5.6 Sol</c:v>
                  </c:pt>
                  <c:pt idx="3">
                    <c:v>Opus 4.8</c:v>
                  </c:pt>
                </c:lvl>
              </c:multiLvlStrCache>
            </c:multiLvl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0.33</c:v>
                </c:pt>
                <c:pt idx="1">
                  <c:v>0.94</c:v>
                </c:pt>
                <c:pt idx="2">
                  <c:v>1.04</c:v>
                </c:pt>
                <c:pt idx="3">
                  <c:v>1.8</c:v>
                </c:pt>
              </c:numCache>
            </c:numRef>
          </c:val>
        </c:ser>
        <c:dLbls>
          <c:numFmt formatCode="$0.00" sourceLinked="0"/>
          <c:txPr>
            <a:bodyPr/>
            <a:lstStyle/>
            <a:p>
              <a:pPr>
                <a:defRPr b="1" i="0" strike="noStrike" sz="1300" u="none">
                  <a:solidFill>
                    <a:srgbClr val="1F2430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9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100" b="0" i="0" u="none" strike="noStrike">
                <a:solidFill>
                  <a:srgbClr val="1F243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2"/>
        </c:scaling>
        <c:delete val="0"/>
        <c:axPos val="l"/>
        <c:majorGridlines>
          <c:spPr>
            <a:ln w="6350" cap="flat">
              <a:solidFill>
                <a:srgbClr val="D9DCE1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50" b="0" i="0" u="none" strike="noStrike">
                <a:solidFill>
                  <a:srgbClr val="6B728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2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3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5171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692640" y="914400"/>
            <a:ext cx="201168" cy="201168"/>
          </a:xfrm>
          <a:prstGeom prst="ellipse">
            <a:avLst/>
          </a:prstGeom>
          <a:solidFill>
            <a:srgbClr val="E8A33D"/>
          </a:solidFill>
          <a:ln/>
        </p:spPr>
      </p:sp>
      <p:sp>
        <p:nvSpPr>
          <p:cNvPr id="3" name="Shape 1"/>
          <p:cNvSpPr/>
          <p:nvPr/>
        </p:nvSpPr>
        <p:spPr>
          <a:xfrm>
            <a:off x="10424160" y="1417320"/>
            <a:ext cx="274320" cy="274320"/>
          </a:xfrm>
          <a:prstGeom prst="ellipse">
            <a:avLst/>
          </a:prstGeom>
          <a:solidFill>
            <a:srgbClr val="E8A33D">
              <a:alpha val="91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11064240" y="822960"/>
            <a:ext cx="347472" cy="347472"/>
          </a:xfrm>
          <a:prstGeom prst="ellipse">
            <a:avLst/>
          </a:prstGeom>
          <a:solidFill>
            <a:srgbClr val="E8A33D">
              <a:alpha val="82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10058400" y="2103120"/>
            <a:ext cx="201168" cy="201168"/>
          </a:xfrm>
          <a:prstGeom prst="ellipse">
            <a:avLst/>
          </a:prstGeom>
          <a:solidFill>
            <a:srgbClr val="E8A33D">
              <a:alpha val="73000"/>
            </a:srgbClr>
          </a:solidFill>
          <a:ln/>
        </p:spPr>
      </p:sp>
      <p:sp>
        <p:nvSpPr>
          <p:cNvPr id="6" name="Shape 4"/>
          <p:cNvSpPr/>
          <p:nvPr/>
        </p:nvSpPr>
        <p:spPr>
          <a:xfrm>
            <a:off x="11247120" y="1737360"/>
            <a:ext cx="274320" cy="274320"/>
          </a:xfrm>
          <a:prstGeom prst="ellipse">
            <a:avLst/>
          </a:prstGeom>
          <a:solidFill>
            <a:srgbClr val="E8A33D">
              <a:alpha val="64000"/>
            </a:srgbClr>
          </a:solidFill>
          <a:ln/>
        </p:spPr>
      </p:sp>
      <p:sp>
        <p:nvSpPr>
          <p:cNvPr id="7" name="Shape 5"/>
          <p:cNvSpPr/>
          <p:nvPr/>
        </p:nvSpPr>
        <p:spPr>
          <a:xfrm>
            <a:off x="10789920" y="2651760"/>
            <a:ext cx="347472" cy="347472"/>
          </a:xfrm>
          <a:prstGeom prst="ellipse">
            <a:avLst/>
          </a:prstGeom>
          <a:solidFill>
            <a:srgbClr val="E8A33D">
              <a:alpha val="55000"/>
            </a:srgbClr>
          </a:solidFill>
          <a:ln/>
        </p:spPr>
      </p:sp>
      <p:sp>
        <p:nvSpPr>
          <p:cNvPr id="8" name="Shape 6"/>
          <p:cNvSpPr/>
          <p:nvPr/>
        </p:nvSpPr>
        <p:spPr>
          <a:xfrm>
            <a:off x="11430000" y="2377440"/>
            <a:ext cx="201168" cy="201168"/>
          </a:xfrm>
          <a:prstGeom prst="ellipse">
            <a:avLst/>
          </a:prstGeom>
          <a:solidFill>
            <a:srgbClr val="E8A33D">
              <a:alpha val="46000"/>
            </a:srgbClr>
          </a:solidFill>
          <a:ln/>
        </p:spPr>
      </p:sp>
      <p:sp>
        <p:nvSpPr>
          <p:cNvPr id="9" name="Text 7"/>
          <p:cNvSpPr/>
          <p:nvPr/>
        </p:nvSpPr>
        <p:spPr>
          <a:xfrm>
            <a:off x="822960" y="192024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spc="250" kern="0" dirty="0">
                <a:solidFill>
                  <a:srgbClr val="E8A33D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TECHSUDA RESEARCH  |  전문가 발표용  |  2026. 7. 20</a:t>
            </a:r>
            <a:endParaRPr lang="en-US" sz="1250" dirty="0"/>
          </a:p>
        </p:txBody>
      </p:sp>
      <p:sp>
        <p:nvSpPr>
          <p:cNvPr id="10" name="Text 8"/>
          <p:cNvSpPr/>
          <p:nvPr/>
        </p:nvSpPr>
        <p:spPr>
          <a:xfrm>
            <a:off x="822960" y="2331720"/>
            <a:ext cx="10424160" cy="1691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토큰 이코노미의</a:t>
            </a:r>
            <a:endParaRPr lang="en-US" sz="42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측정 단위가 바뀌고 있다</a:t>
            </a:r>
            <a:endParaRPr lang="en-US" sz="4200" dirty="0"/>
          </a:p>
        </p:txBody>
      </p:sp>
      <p:sp>
        <p:nvSpPr>
          <p:cNvPr id="11" name="Text 9"/>
          <p:cNvSpPr/>
          <p:nvPr/>
        </p:nvSpPr>
        <p:spPr>
          <a:xfrm>
            <a:off x="822960" y="4160520"/>
            <a:ext cx="987552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700" dirty="0">
                <a:solidFill>
                  <a:srgbClr val="C9CDD6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백만 토큰당 가격에서 성공한 태스크당 비용으로 —</a:t>
            </a:r>
            <a:endParaRPr lang="en-US" sz="1700" dirty="0"/>
          </a:p>
          <a:p>
            <a:pPr indent="0" marL="0">
              <a:lnSpc>
                <a:spcPct val="125000"/>
              </a:lnSpc>
              <a:buNone/>
            </a:pPr>
            <a:r>
              <a:rPr lang="en-US" sz="1700" dirty="0">
                <a:solidFill>
                  <a:srgbClr val="C9CDD6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미시적 효율화와 거시적 수요 확대의 공존</a:t>
            </a:r>
            <a:endParaRPr lang="en-US" sz="1700" dirty="0"/>
          </a:p>
        </p:txBody>
      </p:sp>
      <p:sp>
        <p:nvSpPr>
          <p:cNvPr id="12" name="Text 10"/>
          <p:cNvSpPr/>
          <p:nvPr/>
        </p:nvSpPr>
        <p:spPr>
          <a:xfrm>
            <a:off x="822960" y="5669280"/>
            <a:ext cx="7315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8A90A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작성: 테크수다 기자 도안구 (eyeball@techsuda.com)</a:t>
            </a:r>
            <a:endParaRPr lang="en-US" sz="1150" dirty="0"/>
          </a:p>
        </p:txBody>
      </p:sp>
      <p:sp>
        <p:nvSpPr>
          <p:cNvPr id="13" name="Text 11"/>
          <p:cNvSpPr/>
          <p:nvPr/>
        </p:nvSpPr>
        <p:spPr>
          <a:xfrm>
            <a:off x="822960" y="6053328"/>
            <a:ext cx="10607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8A90A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근거 등급  [공식확인] 당사자 공식 원문   [데이터확인] 데이터 플랫폼 원문   [보도확인] 언론 보도   [벤더주장] 이해관계자 주장</a:t>
            </a:r>
            <a:endParaRPr lang="en-US" sz="9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1064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spc="200" kern="0" dirty="0">
                <a:solidFill>
                  <a:srgbClr val="B97A14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공급 측 서사의 상대화</a:t>
            </a:r>
            <a:endParaRPr lang="en-US" sz="1150" dirty="0"/>
          </a:p>
        </p:txBody>
      </p:sp>
      <p:sp>
        <p:nvSpPr>
          <p:cNvPr id="3" name="Text 1"/>
          <p:cNvSpPr/>
          <p:nvPr/>
        </p:nvSpPr>
        <p:spPr>
          <a:xfrm>
            <a:off x="548640" y="640080"/>
            <a:ext cx="110642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2200" b="1" dirty="0">
                <a:solidFill>
                  <a:srgbClr val="1F243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공급 측은 '와트당 토큰'을 판다 — 단, 이것은 벤더의 프레임이다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822960" y="1874520"/>
            <a:ext cx="10789920" cy="1051560"/>
          </a:xfrm>
          <a:prstGeom prst="roundRect">
            <a:avLst>
              <a:gd name="adj" fmla="val 8696"/>
            </a:avLst>
          </a:prstGeom>
          <a:solidFill>
            <a:srgbClr val="15171F"/>
          </a:solidFill>
          <a:ln/>
        </p:spPr>
      </p:sp>
      <p:sp>
        <p:nvSpPr>
          <p:cNvPr id="5" name="Text 3"/>
          <p:cNvSpPr/>
          <p:nvPr/>
        </p:nvSpPr>
        <p:spPr>
          <a:xfrm>
            <a:off x="1097280" y="1874520"/>
            <a:ext cx="102412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매출</a:t>
            </a:r>
            <a:pPr algn="ctr" indent="0" marL="0">
              <a:buNone/>
            </a:pPr>
            <a:r>
              <a:rPr lang="en-US" sz="2400" dirty="0">
                <a:solidFill>
                  <a:srgbClr val="8A90A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  =  </a:t>
            </a:r>
            <a:pPr algn="ctr" indent="0" marL="0">
              <a:buNone/>
            </a:pPr>
            <a:r>
              <a:rPr lang="en-US" sz="2400" b="1" dirty="0">
                <a:solidFill>
                  <a:srgbClr val="E8A33D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와트당 토큰</a:t>
            </a:r>
            <a:pPr algn="ctr" indent="0" marL="0">
              <a:buNone/>
            </a:pPr>
            <a:r>
              <a:rPr lang="en-US" sz="2400" dirty="0">
                <a:solidFill>
                  <a:srgbClr val="8A90A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  ×  </a:t>
            </a:r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가용 기가와트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1097280" y="2578608"/>
            <a:ext cx="10241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8A90A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젠슨 황, GTC 2026 (2026.3) — 키노트 요약 보도  [보도확인]</a:t>
            </a:r>
            <a:endParaRPr lang="en-US" sz="950" dirty="0"/>
          </a:p>
        </p:txBody>
      </p:sp>
      <p:sp>
        <p:nvSpPr>
          <p:cNvPr id="7" name="Shape 5"/>
          <p:cNvSpPr/>
          <p:nvPr/>
        </p:nvSpPr>
        <p:spPr>
          <a:xfrm>
            <a:off x="822960" y="3200400"/>
            <a:ext cx="5257800" cy="2514600"/>
          </a:xfrm>
          <a:prstGeom prst="roundRect">
            <a:avLst>
              <a:gd name="adj" fmla="val 2909"/>
            </a:avLst>
          </a:prstGeom>
          <a:solidFill>
            <a:srgbClr val="EEF1F5"/>
          </a:solidFill>
          <a:ln/>
        </p:spPr>
      </p:sp>
      <p:sp>
        <p:nvSpPr>
          <p:cNvPr id="8" name="Text 6"/>
          <p:cNvSpPr/>
          <p:nvPr/>
        </p:nvSpPr>
        <p:spPr>
          <a:xfrm>
            <a:off x="1097280" y="3383280"/>
            <a:ext cx="47091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3E4A61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확인된 것  [공식확인]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1097280" y="3794760"/>
            <a:ext cx="475488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127000" indent="-127000">
              <a:lnSpc>
                <a:spcPct val="120000"/>
              </a:lnSpc>
              <a:spcAft>
                <a:spcPts val="900"/>
              </a:spcAft>
              <a:buSzPct val="100000"/>
              <a:buChar char="•"/>
            </a:pPr>
            <a:r>
              <a:rPr lang="en-US" sz="1150" dirty="0">
                <a:solidFill>
                  <a:srgbClr val="1F243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'와트당 토큰'을 핵심 지표로 공식화 — 자사 기술 블로그</a:t>
            </a:r>
            <a:endParaRPr lang="en-US" sz="1150" dirty="0"/>
          </a:p>
          <a:p>
            <a:pPr marL="127000" indent="-127000">
              <a:lnSpc>
                <a:spcPct val="120000"/>
              </a:lnSpc>
              <a:spcAft>
                <a:spcPts val="900"/>
              </a:spcAft>
              <a:buSzPct val="100000"/>
              <a:buChar char="•"/>
            </a:pPr>
            <a:r>
              <a:rPr lang="en-US" sz="1150" dirty="0">
                <a:solidFill>
                  <a:srgbClr val="1F243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무료-중간-프리미엄 토큰 가격 스펙트럼 전망 명문화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6355080" y="3200400"/>
            <a:ext cx="5257800" cy="2514600"/>
          </a:xfrm>
          <a:prstGeom prst="roundRect">
            <a:avLst>
              <a:gd name="adj" fmla="val 2909"/>
            </a:avLst>
          </a:prstGeom>
          <a:solidFill>
            <a:srgbClr val="FBF3E3"/>
          </a:solidFill>
          <a:ln/>
        </p:spPr>
      </p:sp>
      <p:sp>
        <p:nvSpPr>
          <p:cNvPr id="11" name="Text 9"/>
          <p:cNvSpPr/>
          <p:nvPr/>
        </p:nvSpPr>
        <p:spPr>
          <a:xfrm>
            <a:off x="6629400" y="3383280"/>
            <a:ext cx="47091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B97A14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주장인 것  [벤더주장]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6629400" y="3794760"/>
            <a:ext cx="475488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127000" indent="-127000">
              <a:lnSpc>
                <a:spcPct val="120000"/>
              </a:lnSpc>
              <a:spcAft>
                <a:spcPts val="900"/>
              </a:spcAft>
              <a:buSzPct val="100000"/>
              <a:buChar char="•"/>
            </a:pPr>
            <a:r>
              <a:rPr lang="en-US" sz="1150" dirty="0">
                <a:solidFill>
                  <a:srgbClr val="1F243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2027년까지 1조 달러+ 고확신 수요·주문</a:t>
            </a:r>
            <a:endParaRPr lang="en-US" sz="1150" dirty="0"/>
          </a:p>
          <a:p>
            <a:pPr marL="127000" indent="-127000">
              <a:lnSpc>
                <a:spcPct val="120000"/>
              </a:lnSpc>
              <a:spcAft>
                <a:spcPts val="900"/>
              </a:spcAft>
              <a:buSzPct val="100000"/>
              <a:buChar char="•"/>
            </a:pPr>
            <a:r>
              <a:rPr lang="en-US" sz="1150" dirty="0">
                <a:solidFill>
                  <a:srgbClr val="1F243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2년간 총 연산 수요 100만 배 증가 — 산정 방식 미공개</a:t>
            </a:r>
            <a:endParaRPr lang="en-US" sz="1150" dirty="0"/>
          </a:p>
        </p:txBody>
      </p:sp>
      <p:sp>
        <p:nvSpPr>
          <p:cNvPr id="13" name="Text 11"/>
          <p:cNvSpPr/>
          <p:nvPr/>
        </p:nvSpPr>
        <p:spPr>
          <a:xfrm>
            <a:off x="548640" y="6108192"/>
            <a:ext cx="110642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850" dirty="0">
                <a:solidFill>
                  <a:srgbClr val="6B728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주: 확인: 엔비디아 기술 블로그 (2026.4, developer.nvidia.com). 주장: GTC 2026 키노트 발언 — 인프라 판매자의 관점이며 객관적 사실로 인용 금지.</a:t>
            </a:r>
            <a:endParaRPr lang="en-US" sz="850" dirty="0"/>
          </a:p>
        </p:txBody>
      </p:sp>
      <p:sp>
        <p:nvSpPr>
          <p:cNvPr id="14" name="Text 12"/>
          <p:cNvSpPr/>
          <p:nvPr/>
        </p:nvSpPr>
        <p:spPr>
          <a:xfrm>
            <a:off x="548640" y="6510528"/>
            <a:ext cx="6400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B728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테크수다 · 토큰 이코노미 2026 발표자료</a:t>
            </a:r>
            <a:endParaRPr lang="en-US" sz="850" dirty="0"/>
          </a:p>
        </p:txBody>
      </p:sp>
      <p:sp>
        <p:nvSpPr>
          <p:cNvPr id="15" name="Text 13"/>
          <p:cNvSpPr/>
          <p:nvPr/>
        </p:nvSpPr>
        <p:spPr>
          <a:xfrm>
            <a:off x="10908792" y="6510528"/>
            <a:ext cx="731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6B728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10 / 15</a:t>
            </a:r>
            <a:endParaRPr lang="en-US" sz="8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1064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spc="200" kern="0" dirty="0">
                <a:solidFill>
                  <a:srgbClr val="B97A14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주권 축</a:t>
            </a:r>
            <a:endParaRPr lang="en-US" sz="1150" dirty="0"/>
          </a:p>
        </p:txBody>
      </p:sp>
      <p:sp>
        <p:nvSpPr>
          <p:cNvPr id="3" name="Text 1"/>
          <p:cNvSpPr/>
          <p:nvPr/>
        </p:nvSpPr>
        <p:spPr>
          <a:xfrm>
            <a:off x="548640" y="640080"/>
            <a:ext cx="110642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2200" b="1" dirty="0">
                <a:solidFill>
                  <a:srgbClr val="1F243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지식이 토큰의 두 번째 통화가 되고 있다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822960" y="2011680"/>
            <a:ext cx="10789920" cy="1371600"/>
          </a:xfrm>
          <a:prstGeom prst="roundRect">
            <a:avLst>
              <a:gd name="adj" fmla="val 6667"/>
            </a:avLst>
          </a:prstGeom>
          <a:solidFill>
            <a:srgbClr val="15171F"/>
          </a:solidFill>
          <a:ln/>
        </p:spPr>
      </p:sp>
      <p:sp>
        <p:nvSpPr>
          <p:cNvPr id="5" name="Text 3"/>
          <p:cNvSpPr/>
          <p:nvPr/>
        </p:nvSpPr>
        <p:spPr>
          <a:xfrm>
            <a:off x="1143000" y="2194560"/>
            <a:ext cx="32918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600" b="1" dirty="0">
                <a:solidFill>
                  <a:srgbClr val="E8A33D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기업  ↔  모델 제공사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4572000" y="2176272"/>
            <a:ext cx="56692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D8DBE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나델라 '역정보 역설': “지능에 두 번 지불 — 돈, 그리고 독점 지식”  (2026.7.12)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572000" y="2999232"/>
            <a:ext cx="5669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8A90A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[보도확인]</a:t>
            </a:r>
            <a:endParaRPr lang="en-US" sz="950" dirty="0"/>
          </a:p>
        </p:txBody>
      </p:sp>
      <p:sp>
        <p:nvSpPr>
          <p:cNvPr id="8" name="Shape 6"/>
          <p:cNvSpPr/>
          <p:nvPr/>
        </p:nvSpPr>
        <p:spPr>
          <a:xfrm>
            <a:off x="822960" y="3611880"/>
            <a:ext cx="10789920" cy="1371600"/>
          </a:xfrm>
          <a:prstGeom prst="roundRect">
            <a:avLst>
              <a:gd name="adj" fmla="val 6667"/>
            </a:avLst>
          </a:prstGeom>
          <a:solidFill>
            <a:srgbClr val="F4F5F7"/>
          </a:solidFill>
          <a:ln w="12700">
            <a:solidFill>
              <a:srgbClr val="D9DCE1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143000" y="3794760"/>
            <a:ext cx="32918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600" b="1" dirty="0">
                <a:solidFill>
                  <a:srgbClr val="3E4A61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직원  ↔  기업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4572000" y="3776472"/>
            <a:ext cx="56692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1F243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시불카 '컨텍스트 사재기': 직원이 노하우를 AI에 가르치길 거부  (2026.7.14)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572000" y="4599432"/>
            <a:ext cx="5669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6B728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[공식확인·벤더주장]</a:t>
            </a:r>
            <a:endParaRPr lang="en-US" sz="950" dirty="0"/>
          </a:p>
        </p:txBody>
      </p:sp>
      <p:sp>
        <p:nvSpPr>
          <p:cNvPr id="12" name="Text 10"/>
          <p:cNvSpPr/>
          <p:nvPr/>
        </p:nvSpPr>
        <p:spPr>
          <a:xfrm>
            <a:off x="822960" y="5394960"/>
            <a:ext cx="10789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B97A14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함의 — 오픈웨이트 자가호스팅의 명분이 '가격'에서 '지식·데이터 통제권'으로 이동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548640" y="6108192"/>
            <a:ext cx="110642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850" dirty="0">
                <a:solidFill>
                  <a:srgbClr val="6B728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주: 나델라: X 에세이의 다수 매체 교차 보도 (원문 미대조, 인용문은 매체 간 일치). 시불카: a16z 뉴스레터 원문 확인 — 단 헤비아 CEO의 이해관계 있는 주장.</a:t>
            </a:r>
            <a:endParaRPr lang="en-US" sz="850" dirty="0"/>
          </a:p>
        </p:txBody>
      </p:sp>
      <p:sp>
        <p:nvSpPr>
          <p:cNvPr id="14" name="Text 12"/>
          <p:cNvSpPr/>
          <p:nvPr/>
        </p:nvSpPr>
        <p:spPr>
          <a:xfrm>
            <a:off x="548640" y="6510528"/>
            <a:ext cx="6400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B728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테크수다 · 토큰 이코노미 2026 발표자료</a:t>
            </a:r>
            <a:endParaRPr lang="en-US" sz="850" dirty="0"/>
          </a:p>
        </p:txBody>
      </p:sp>
      <p:sp>
        <p:nvSpPr>
          <p:cNvPr id="15" name="Text 13"/>
          <p:cNvSpPr/>
          <p:nvPr/>
        </p:nvSpPr>
        <p:spPr>
          <a:xfrm>
            <a:off x="10908792" y="6510528"/>
            <a:ext cx="731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6B728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11 / 15</a:t>
            </a:r>
            <a:endParaRPr lang="en-US" sz="8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1064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spc="200" kern="0" dirty="0">
                <a:solidFill>
                  <a:srgbClr val="B97A14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관리 축</a:t>
            </a:r>
            <a:endParaRPr lang="en-US" sz="1150" dirty="0"/>
          </a:p>
        </p:txBody>
      </p:sp>
      <p:sp>
        <p:nvSpPr>
          <p:cNvPr id="3" name="Text 1"/>
          <p:cNvSpPr/>
          <p:nvPr/>
        </p:nvSpPr>
        <p:spPr>
          <a:xfrm>
            <a:off x="548640" y="640080"/>
            <a:ext cx="110642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2200" b="1" dirty="0">
                <a:solidFill>
                  <a:srgbClr val="1F243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태스크당 비용 절감의 수단은 라우팅과 평가 체계다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822960" y="2468880"/>
            <a:ext cx="2468880" cy="1005840"/>
          </a:xfrm>
          <a:prstGeom prst="roundRect">
            <a:avLst>
              <a:gd name="adj" fmla="val 9091"/>
            </a:avLst>
          </a:prstGeom>
          <a:solidFill>
            <a:srgbClr val="F4F5F7"/>
          </a:solidFill>
          <a:ln w="12700">
            <a:solidFill>
              <a:srgbClr val="D9DCE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22960" y="2468880"/>
            <a:ext cx="24688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F243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태스크 정의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3401568" y="2788920"/>
            <a:ext cx="502920" cy="365760"/>
          </a:xfrm>
          <a:prstGeom prst="rightArrow">
            <a:avLst/>
          </a:prstGeom>
          <a:solidFill>
            <a:srgbClr val="E8A33D"/>
          </a:solidFill>
          <a:ln/>
        </p:spPr>
      </p:sp>
      <p:sp>
        <p:nvSpPr>
          <p:cNvPr id="7" name="Shape 5"/>
          <p:cNvSpPr/>
          <p:nvPr/>
        </p:nvSpPr>
        <p:spPr>
          <a:xfrm>
            <a:off x="4023360" y="2468880"/>
            <a:ext cx="2468880" cy="1005840"/>
          </a:xfrm>
          <a:prstGeom prst="roundRect">
            <a:avLst>
              <a:gd name="adj" fmla="val 9091"/>
            </a:avLst>
          </a:prstGeom>
          <a:solidFill>
            <a:srgbClr val="15171F"/>
          </a:solidFill>
          <a:ln/>
        </p:spPr>
      </p:sp>
      <p:sp>
        <p:nvSpPr>
          <p:cNvPr id="8" name="Text 6"/>
          <p:cNvSpPr/>
          <p:nvPr/>
        </p:nvSpPr>
        <p:spPr>
          <a:xfrm>
            <a:off x="4023360" y="2468880"/>
            <a:ext cx="24688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E8A33D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평가 체계 (eval)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 rot="20520000">
            <a:off x="6601968" y="2286000"/>
            <a:ext cx="502920" cy="347472"/>
          </a:xfrm>
          <a:prstGeom prst="rightArrow">
            <a:avLst/>
          </a:prstGeom>
          <a:solidFill>
            <a:srgbClr val="9AA0AF"/>
          </a:solidFill>
          <a:ln/>
        </p:spPr>
      </p:sp>
      <p:sp>
        <p:nvSpPr>
          <p:cNvPr id="10" name="Shape 8"/>
          <p:cNvSpPr/>
          <p:nvPr/>
        </p:nvSpPr>
        <p:spPr>
          <a:xfrm rot="1080000">
            <a:off x="6601968" y="3291840"/>
            <a:ext cx="502920" cy="347472"/>
          </a:xfrm>
          <a:prstGeom prst="rightArrow">
            <a:avLst/>
          </a:prstGeom>
          <a:solidFill>
            <a:srgbClr val="9AA0AF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00" y="1783080"/>
            <a:ext cx="4297680" cy="1005840"/>
          </a:xfrm>
          <a:prstGeom prst="roundRect">
            <a:avLst>
              <a:gd name="adj" fmla="val 9091"/>
            </a:avLst>
          </a:prstGeom>
          <a:solidFill>
            <a:srgbClr val="EEF1F5"/>
          </a:solidFill>
          <a:ln/>
        </p:spPr>
      </p:sp>
      <p:sp>
        <p:nvSpPr>
          <p:cNvPr id="12" name="Text 10"/>
          <p:cNvSpPr/>
          <p:nvPr/>
        </p:nvSpPr>
        <p:spPr>
          <a:xfrm>
            <a:off x="7315200" y="1783080"/>
            <a:ext cx="42976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50" b="1" dirty="0">
                <a:solidFill>
                  <a:srgbClr val="3E4A61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고볼륨 · 저위험  →  저가 모델</a:t>
            </a:r>
            <a:endParaRPr lang="en-US" sz="1350" dirty="0"/>
          </a:p>
        </p:txBody>
      </p:sp>
      <p:sp>
        <p:nvSpPr>
          <p:cNvPr id="13" name="Shape 11"/>
          <p:cNvSpPr/>
          <p:nvPr/>
        </p:nvSpPr>
        <p:spPr>
          <a:xfrm>
            <a:off x="7315200" y="3108960"/>
            <a:ext cx="4297680" cy="1005840"/>
          </a:xfrm>
          <a:prstGeom prst="roundRect">
            <a:avLst>
              <a:gd name="adj" fmla="val 9091"/>
            </a:avLst>
          </a:prstGeom>
          <a:solidFill>
            <a:srgbClr val="FBF3E3"/>
          </a:solidFill>
          <a:ln/>
        </p:spPr>
      </p:sp>
      <p:sp>
        <p:nvSpPr>
          <p:cNvPr id="14" name="Text 12"/>
          <p:cNvSpPr/>
          <p:nvPr/>
        </p:nvSpPr>
        <p:spPr>
          <a:xfrm>
            <a:off x="7315200" y="3108960"/>
            <a:ext cx="42976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50" b="1" dirty="0">
                <a:solidFill>
                  <a:srgbClr val="B97A14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고위험 · 고부가  →  프론티어</a:t>
            </a:r>
            <a:endParaRPr lang="en-US" sz="1350" dirty="0"/>
          </a:p>
        </p:txBody>
      </p:sp>
      <p:sp>
        <p:nvSpPr>
          <p:cNvPr id="15" name="Text 13"/>
          <p:cNvSpPr/>
          <p:nvPr/>
        </p:nvSpPr>
        <p:spPr>
          <a:xfrm>
            <a:off x="822960" y="4526280"/>
            <a:ext cx="1078992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152400" indent="-152400">
              <a:lnSpc>
                <a:spcPct val="120000"/>
              </a:lnSpc>
              <a:spcAft>
                <a:spcPts val="1000"/>
              </a:spcAft>
              <a:buSzPct val="100000"/>
              <a:buChar char="•"/>
            </a:pPr>
            <a:r>
              <a:rPr lang="en-US" sz="1250" dirty="0">
                <a:solidFill>
                  <a:srgbClr val="1F243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라우팅 규율은 집계로 실증: “고볼륨은 저가로, 고위험은 프론티어로”  [데이터확인]</a:t>
            </a:r>
            <a:endParaRPr lang="en-US" sz="1250" dirty="0"/>
          </a:p>
          <a:p>
            <a:pPr marL="152400" indent="-152400">
              <a:lnSpc>
                <a:spcPct val="120000"/>
              </a:lnSpc>
              <a:spcAft>
                <a:spcPts val="1000"/>
              </a:spcAft>
              <a:buSzPct val="100000"/>
              <a:buChar char="•"/>
            </a:pPr>
            <a:r>
              <a:rPr lang="en-US" sz="1250" dirty="0">
                <a:solidFill>
                  <a:srgbClr val="1F243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시불카: “eval이 OKR의 자리로 온다 — 기업 고유 eval이 최대 자산”  [벤더주장]</a:t>
            </a:r>
            <a:endParaRPr lang="en-US" sz="1250" dirty="0"/>
          </a:p>
          <a:p>
            <a:pPr marL="152400" indent="-152400">
              <a:lnSpc>
                <a:spcPct val="120000"/>
              </a:lnSpc>
              <a:spcAft>
                <a:spcPts val="1000"/>
              </a:spcAft>
              <a:buSzPct val="100000"/>
              <a:buChar char="•"/>
            </a:pPr>
            <a:r>
              <a:rPr lang="en-US" sz="1250" dirty="0">
                <a:solidFill>
                  <a:srgbClr val="1F243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“토큰의 80%는 아무 일도 안 한다”는 주장은 근거 미제시 — 인용으로만 취급</a:t>
            </a:r>
            <a:endParaRPr lang="en-US" sz="1250" dirty="0"/>
          </a:p>
        </p:txBody>
      </p:sp>
      <p:sp>
        <p:nvSpPr>
          <p:cNvPr id="16" name="Text 14"/>
          <p:cNvSpPr/>
          <p:nvPr/>
        </p:nvSpPr>
        <p:spPr>
          <a:xfrm>
            <a:off x="548640" y="6108192"/>
            <a:ext cx="110642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850" dirty="0">
                <a:solidFill>
                  <a:srgbClr val="6B728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주: 라우팅 서술: Vercel Production Index 2026.7호 원문 — 공개 라우팅 시장 한정. 시불카: a16z 뉴스레터 (2026.7.14) — 발언 원문 확인, 내용은 벤더주장.</a:t>
            </a:r>
            <a:endParaRPr lang="en-US" sz="850" dirty="0"/>
          </a:p>
        </p:txBody>
      </p:sp>
      <p:sp>
        <p:nvSpPr>
          <p:cNvPr id="17" name="Text 15"/>
          <p:cNvSpPr/>
          <p:nvPr/>
        </p:nvSpPr>
        <p:spPr>
          <a:xfrm>
            <a:off x="548640" y="6510528"/>
            <a:ext cx="6400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B728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테크수다 · 토큰 이코노미 2026 발표자료</a:t>
            </a:r>
            <a:endParaRPr lang="en-US" sz="850" dirty="0"/>
          </a:p>
        </p:txBody>
      </p:sp>
      <p:sp>
        <p:nvSpPr>
          <p:cNvPr id="18" name="Text 16"/>
          <p:cNvSpPr/>
          <p:nvPr/>
        </p:nvSpPr>
        <p:spPr>
          <a:xfrm>
            <a:off x="10908792" y="6510528"/>
            <a:ext cx="731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6B728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12 / 15</a:t>
            </a:r>
            <a:endParaRPr lang="en-US" sz="85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1064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spc="200" kern="0" dirty="0">
                <a:solidFill>
                  <a:srgbClr val="B97A14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플랫폼의 대응</a:t>
            </a:r>
            <a:endParaRPr lang="en-US" sz="1150" dirty="0"/>
          </a:p>
        </p:txBody>
      </p:sp>
      <p:sp>
        <p:nvSpPr>
          <p:cNvPr id="3" name="Text 1"/>
          <p:cNvSpPr/>
          <p:nvPr/>
        </p:nvSpPr>
        <p:spPr>
          <a:xfrm>
            <a:off x="548640" y="640080"/>
            <a:ext cx="110642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2200" b="1" dirty="0">
                <a:solidFill>
                  <a:srgbClr val="1F243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마이크로소프트는 계량기 안팎의 이중 구조로 양쪽에 걸쳤다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822960" y="1965960"/>
            <a:ext cx="5257800" cy="3017520"/>
          </a:xfrm>
          <a:prstGeom prst="roundRect">
            <a:avLst>
              <a:gd name="adj" fmla="val 3030"/>
            </a:avLst>
          </a:prstGeom>
          <a:solidFill>
            <a:srgbClr val="15171F"/>
          </a:solidFill>
          <a:ln/>
        </p:spPr>
      </p:sp>
      <p:sp>
        <p:nvSpPr>
          <p:cNvPr id="5" name="Text 3"/>
          <p:cNvSpPr/>
          <p:nvPr/>
        </p:nvSpPr>
        <p:spPr>
          <a:xfrm>
            <a:off x="1097280" y="2194560"/>
            <a:ext cx="4709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E8A33D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계량기 안 — 클라우드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1097280" y="2697480"/>
            <a:ext cx="475488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127000" indent="-127000">
              <a:lnSpc>
                <a:spcPct val="125000"/>
              </a:lnSpc>
              <a:spcAft>
                <a:spcPts val="900"/>
              </a:spcAft>
              <a:buSzPct val="100000"/>
              <a:buChar char="•"/>
            </a:pPr>
            <a:r>
              <a:rPr lang="en-US" sz="1250" dirty="0">
                <a:solidFill>
                  <a:srgbClr val="D8DBE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에이전트 작업은 Copilot Credits로 과금</a:t>
            </a:r>
            <a:endParaRPr lang="en-US" sz="1250" dirty="0"/>
          </a:p>
          <a:p>
            <a:pPr marL="127000" indent="-127000">
              <a:lnSpc>
                <a:spcPct val="125000"/>
              </a:lnSpc>
              <a:spcAft>
                <a:spcPts val="900"/>
              </a:spcAft>
              <a:buSzPct val="100000"/>
              <a:buChar char="•"/>
            </a:pPr>
            <a:r>
              <a:rPr lang="en-US" sz="1250" dirty="0">
                <a:solidFill>
                  <a:srgbClr val="D8DBE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“프론티어 모델은 프론티어 문제에” — 공식 문구</a:t>
            </a:r>
            <a:endParaRPr lang="en-US" sz="1250" dirty="0"/>
          </a:p>
        </p:txBody>
      </p:sp>
      <p:sp>
        <p:nvSpPr>
          <p:cNvPr id="7" name="Shape 5"/>
          <p:cNvSpPr/>
          <p:nvPr/>
        </p:nvSpPr>
        <p:spPr>
          <a:xfrm>
            <a:off x="6355080" y="1965960"/>
            <a:ext cx="5257800" cy="3017520"/>
          </a:xfrm>
          <a:prstGeom prst="roundRect">
            <a:avLst>
              <a:gd name="adj" fmla="val 3030"/>
            </a:avLst>
          </a:prstGeom>
          <a:solidFill>
            <a:srgbClr val="F4F5F7"/>
          </a:solidFill>
          <a:ln w="12700">
            <a:solidFill>
              <a:srgbClr val="D9DCE1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629400" y="2194560"/>
            <a:ext cx="4709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3E4A61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계량기 밖 — 온디바이스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6629400" y="2697480"/>
            <a:ext cx="475488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127000" indent="-127000">
              <a:lnSpc>
                <a:spcPct val="125000"/>
              </a:lnSpc>
              <a:spcAft>
                <a:spcPts val="900"/>
              </a:spcAft>
              <a:buSzPct val="100000"/>
              <a:buChar char="•"/>
            </a:pPr>
            <a:r>
              <a:rPr lang="en-US" sz="1250" dirty="0">
                <a:solidFill>
                  <a:srgbClr val="1F243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Aion SLM: “이미 지불한 하드웨어 위의 무제한 지능”</a:t>
            </a:r>
            <a:endParaRPr lang="en-US" sz="1250" dirty="0"/>
          </a:p>
          <a:p>
            <a:pPr marL="127000" indent="-127000">
              <a:lnSpc>
                <a:spcPct val="125000"/>
              </a:lnSpc>
              <a:spcAft>
                <a:spcPts val="900"/>
              </a:spcAft>
              <a:buSzPct val="100000"/>
              <a:buChar char="•"/>
            </a:pPr>
            <a:r>
              <a:rPr lang="en-US" sz="1250" dirty="0">
                <a:solidFill>
                  <a:srgbClr val="1F243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저부가 토큰 수요를 과금 체계 밖으로 이전</a:t>
            </a:r>
            <a:endParaRPr lang="en-US" sz="1250" dirty="0"/>
          </a:p>
        </p:txBody>
      </p:sp>
      <p:sp>
        <p:nvSpPr>
          <p:cNvPr id="10" name="Text 8"/>
          <p:cNvSpPr/>
          <p:nvPr/>
        </p:nvSpPr>
        <p:spPr>
          <a:xfrm>
            <a:off x="822960" y="5349240"/>
            <a:ext cx="10789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B97A14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해석 — 토큰 가격 스펙트럼의 무료층을 클라우드가 아닌 엣지에 배치한 설계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548640" y="6108192"/>
            <a:ext cx="110642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850" dirty="0">
                <a:solidFill>
                  <a:srgbClr val="6B728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주: MS 윈도우 개발자 블로그, Build 2026 (2026.6.2)  [공식확인]. 인용 문구는 공식 블로그·공식 라이브 블로그 표현.</a:t>
            </a:r>
            <a:endParaRPr lang="en-US" sz="850" dirty="0"/>
          </a:p>
        </p:txBody>
      </p:sp>
      <p:sp>
        <p:nvSpPr>
          <p:cNvPr id="12" name="Text 10"/>
          <p:cNvSpPr/>
          <p:nvPr/>
        </p:nvSpPr>
        <p:spPr>
          <a:xfrm>
            <a:off x="548640" y="6510528"/>
            <a:ext cx="6400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B728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테크수다 · 토큰 이코노미 2026 발표자료</a:t>
            </a:r>
            <a:endParaRPr lang="en-US" sz="850" dirty="0"/>
          </a:p>
        </p:txBody>
      </p:sp>
      <p:sp>
        <p:nvSpPr>
          <p:cNvPr id="13" name="Text 11"/>
          <p:cNvSpPr/>
          <p:nvPr/>
        </p:nvSpPr>
        <p:spPr>
          <a:xfrm>
            <a:off x="10908792" y="6510528"/>
            <a:ext cx="731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6B728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13 / 15</a:t>
            </a:r>
            <a:endParaRPr lang="en-US" sz="85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1064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spc="200" kern="0" dirty="0">
                <a:solidFill>
                  <a:srgbClr val="B97A14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핵심 명제 3</a:t>
            </a:r>
            <a:endParaRPr lang="en-US" sz="1150" dirty="0"/>
          </a:p>
        </p:txBody>
      </p:sp>
      <p:sp>
        <p:nvSpPr>
          <p:cNvPr id="3" name="Text 1"/>
          <p:cNvSpPr/>
          <p:nvPr/>
        </p:nvSpPr>
        <p:spPr>
          <a:xfrm>
            <a:off x="548640" y="640080"/>
            <a:ext cx="110642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2200" b="1" dirty="0">
                <a:solidFill>
                  <a:srgbClr val="1F243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향후 경쟁력은 토큰 생산량이 아니라 라우팅·평가 체계·지식 통제권에서 결정된다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822960" y="2011680"/>
            <a:ext cx="3474720" cy="3291840"/>
          </a:xfrm>
          <a:prstGeom prst="roundRect">
            <a:avLst>
              <a:gd name="adj" fmla="val 2778"/>
            </a:avLst>
          </a:prstGeom>
          <a:solidFill>
            <a:srgbClr val="F4F5F7"/>
          </a:solidFill>
          <a:ln w="12700">
            <a:solidFill>
              <a:srgbClr val="D9DCE1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097280" y="2331720"/>
            <a:ext cx="502920" cy="502920"/>
          </a:xfrm>
          <a:prstGeom prst="ellipse">
            <a:avLst/>
          </a:prstGeom>
          <a:solidFill>
            <a:srgbClr val="E8A33D"/>
          </a:solidFill>
          <a:ln/>
        </p:spPr>
      </p:sp>
      <p:sp>
        <p:nvSpPr>
          <p:cNvPr id="6" name="Text 4"/>
          <p:cNvSpPr/>
          <p:nvPr/>
        </p:nvSpPr>
        <p:spPr>
          <a:xfrm>
            <a:off x="1097280" y="233172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1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1097280" y="3017520"/>
            <a:ext cx="2926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1F243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라우팅</a:t>
            </a:r>
            <a:endParaRPr lang="en-US" sz="1900" dirty="0"/>
          </a:p>
        </p:txBody>
      </p:sp>
      <p:sp>
        <p:nvSpPr>
          <p:cNvPr id="8" name="Text 6"/>
          <p:cNvSpPr/>
          <p:nvPr/>
        </p:nvSpPr>
        <p:spPr>
          <a:xfrm>
            <a:off x="1097280" y="3566160"/>
            <a:ext cx="297180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150" dirty="0">
                <a:solidFill>
                  <a:srgbClr val="6B728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태스크를 비용·위험에 맞는 모델로 보내는 능력 — 지출 61% vs 토큰 32%의 간극이 근거 (5·6쪽)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4526280" y="2011680"/>
            <a:ext cx="3474720" cy="3291840"/>
          </a:xfrm>
          <a:prstGeom prst="roundRect">
            <a:avLst>
              <a:gd name="adj" fmla="val 2778"/>
            </a:avLst>
          </a:prstGeom>
          <a:solidFill>
            <a:srgbClr val="F4F5F7"/>
          </a:solidFill>
          <a:ln w="12700">
            <a:solidFill>
              <a:srgbClr val="D9DCE1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4800600" y="2331720"/>
            <a:ext cx="502920" cy="502920"/>
          </a:xfrm>
          <a:prstGeom prst="ellipse">
            <a:avLst/>
          </a:prstGeom>
          <a:solidFill>
            <a:srgbClr val="E8A33D"/>
          </a:solidFill>
          <a:ln/>
        </p:spPr>
      </p:sp>
      <p:sp>
        <p:nvSpPr>
          <p:cNvPr id="11" name="Text 9"/>
          <p:cNvSpPr/>
          <p:nvPr/>
        </p:nvSpPr>
        <p:spPr>
          <a:xfrm>
            <a:off x="4800600" y="233172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2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4800600" y="3017520"/>
            <a:ext cx="2926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1F243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평가 체계</a:t>
            </a:r>
            <a:endParaRPr lang="en-US" sz="1900" dirty="0"/>
          </a:p>
        </p:txBody>
      </p:sp>
      <p:sp>
        <p:nvSpPr>
          <p:cNvPr id="13" name="Text 11"/>
          <p:cNvSpPr/>
          <p:nvPr/>
        </p:nvSpPr>
        <p:spPr>
          <a:xfrm>
            <a:off x="4800600" y="3566160"/>
            <a:ext cx="297180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150" dirty="0">
                <a:solidFill>
                  <a:srgbClr val="6B728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'성공한 태스크'를 정의하는 기업 고유 eval — 태스크당 비용 측정의 전제 (2·12쪽)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8229600" y="2011680"/>
            <a:ext cx="3474720" cy="3291840"/>
          </a:xfrm>
          <a:prstGeom prst="roundRect">
            <a:avLst>
              <a:gd name="adj" fmla="val 2778"/>
            </a:avLst>
          </a:prstGeom>
          <a:solidFill>
            <a:srgbClr val="15171F"/>
          </a:solidFill>
          <a:ln/>
        </p:spPr>
      </p:sp>
      <p:sp>
        <p:nvSpPr>
          <p:cNvPr id="15" name="Shape 13"/>
          <p:cNvSpPr/>
          <p:nvPr/>
        </p:nvSpPr>
        <p:spPr>
          <a:xfrm>
            <a:off x="8503920" y="2331720"/>
            <a:ext cx="502920" cy="502920"/>
          </a:xfrm>
          <a:prstGeom prst="ellipse">
            <a:avLst/>
          </a:prstGeom>
          <a:solidFill>
            <a:srgbClr val="E8A33D"/>
          </a:solidFill>
          <a:ln/>
        </p:spPr>
      </p:sp>
      <p:sp>
        <p:nvSpPr>
          <p:cNvPr id="16" name="Text 14"/>
          <p:cNvSpPr/>
          <p:nvPr/>
        </p:nvSpPr>
        <p:spPr>
          <a:xfrm>
            <a:off x="8503920" y="233172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3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8503920" y="3017520"/>
            <a:ext cx="2926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지식 통제권</a:t>
            </a:r>
            <a:endParaRPr lang="en-US" sz="1900" dirty="0"/>
          </a:p>
        </p:txBody>
      </p:sp>
      <p:sp>
        <p:nvSpPr>
          <p:cNvPr id="18" name="Text 16"/>
          <p:cNvSpPr/>
          <p:nvPr/>
        </p:nvSpPr>
        <p:spPr>
          <a:xfrm>
            <a:off x="8503920" y="3566160"/>
            <a:ext cx="297180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150" dirty="0">
                <a:solidFill>
                  <a:srgbClr val="C9CDD6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프롬프트·교정·워크플로가 어디에 축적되는가 — 자가호스팅·프라이빗 학습의 논거 (11쪽)</a:t>
            </a:r>
            <a:endParaRPr lang="en-US" sz="1150" dirty="0"/>
          </a:p>
        </p:txBody>
      </p:sp>
      <p:sp>
        <p:nvSpPr>
          <p:cNvPr id="19" name="Text 17"/>
          <p:cNvSpPr/>
          <p:nvPr/>
        </p:nvSpPr>
        <p:spPr>
          <a:xfrm>
            <a:off x="822960" y="5577840"/>
            <a:ext cx="10789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i="1" dirty="0">
                <a:solidFill>
                  <a:srgbClr val="3E4A61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토큰 생산량(와트당 토큰)은 공급자의 지표 — 수요자의 지표는 위 셋이다</a:t>
            </a:r>
            <a:endParaRPr lang="en-US" sz="1250" dirty="0"/>
          </a:p>
        </p:txBody>
      </p:sp>
      <p:sp>
        <p:nvSpPr>
          <p:cNvPr id="20" name="Text 18"/>
          <p:cNvSpPr/>
          <p:nvPr/>
        </p:nvSpPr>
        <p:spPr>
          <a:xfrm>
            <a:off x="548640" y="6510528"/>
            <a:ext cx="6400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B728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테크수다 · 토큰 이코노미 2026 발표자료</a:t>
            </a:r>
            <a:endParaRPr lang="en-US" sz="850" dirty="0"/>
          </a:p>
        </p:txBody>
      </p:sp>
      <p:sp>
        <p:nvSpPr>
          <p:cNvPr id="21" name="Text 19"/>
          <p:cNvSpPr/>
          <p:nvPr/>
        </p:nvSpPr>
        <p:spPr>
          <a:xfrm>
            <a:off x="10908792" y="6510528"/>
            <a:ext cx="731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6B728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14 / 15</a:t>
            </a:r>
            <a:endParaRPr lang="en-US" sz="85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15171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640080"/>
            <a:ext cx="10515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E8A33D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결론</a:t>
            </a:r>
            <a:endParaRPr lang="en-US" sz="1300" dirty="0"/>
          </a:p>
        </p:txBody>
      </p:sp>
      <p:sp>
        <p:nvSpPr>
          <p:cNvPr id="3" name="Shape 1"/>
          <p:cNvSpPr/>
          <p:nvPr/>
        </p:nvSpPr>
        <p:spPr>
          <a:xfrm>
            <a:off x="822960" y="1325880"/>
            <a:ext cx="548640" cy="548640"/>
          </a:xfrm>
          <a:prstGeom prst="ellipse">
            <a:avLst/>
          </a:prstGeom>
          <a:solidFill>
            <a:srgbClr val="E8A33D"/>
          </a:solidFill>
          <a:ln/>
        </p:spPr>
      </p:sp>
      <p:sp>
        <p:nvSpPr>
          <p:cNvPr id="4" name="Text 2"/>
          <p:cNvSpPr/>
          <p:nvPr/>
        </p:nvSpPr>
        <p:spPr>
          <a:xfrm>
            <a:off x="822960" y="132588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15171F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1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1645920" y="1234440"/>
            <a:ext cx="97840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900" b="1" dirty="0">
                <a:solidFill>
                  <a:srgbClr val="FFFFFF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토큰 이코노미의 가치 측정 단위는 백만 토큰당 가격에서 성공한 태스크당 비용으로 이동하고 있다.</a:t>
            </a:r>
            <a:endParaRPr lang="en-US" sz="1900" dirty="0"/>
          </a:p>
        </p:txBody>
      </p:sp>
      <p:sp>
        <p:nvSpPr>
          <p:cNvPr id="6" name="Shape 4"/>
          <p:cNvSpPr/>
          <p:nvPr/>
        </p:nvSpPr>
        <p:spPr>
          <a:xfrm>
            <a:off x="822960" y="2697480"/>
            <a:ext cx="548640" cy="548640"/>
          </a:xfrm>
          <a:prstGeom prst="ellipse">
            <a:avLst/>
          </a:prstGeom>
          <a:solidFill>
            <a:srgbClr val="E8A33D"/>
          </a:solidFill>
          <a:ln/>
        </p:spPr>
      </p:sp>
      <p:sp>
        <p:nvSpPr>
          <p:cNvPr id="7" name="Text 5"/>
          <p:cNvSpPr/>
          <p:nvPr/>
        </p:nvSpPr>
        <p:spPr>
          <a:xfrm>
            <a:off x="822960" y="269748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15171F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2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1645920" y="2606040"/>
            <a:ext cx="97840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900" b="1" dirty="0">
                <a:solidFill>
                  <a:srgbClr val="FFFFFF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단가는 하락하지만 사용 범위가 더 빠르게 확대되면서 총 토큰 소비는 증가한다.</a:t>
            </a:r>
            <a:endParaRPr lang="en-US" sz="1900" dirty="0"/>
          </a:p>
        </p:txBody>
      </p:sp>
      <p:sp>
        <p:nvSpPr>
          <p:cNvPr id="9" name="Shape 7"/>
          <p:cNvSpPr/>
          <p:nvPr/>
        </p:nvSpPr>
        <p:spPr>
          <a:xfrm>
            <a:off x="822960" y="4069080"/>
            <a:ext cx="548640" cy="548640"/>
          </a:xfrm>
          <a:prstGeom prst="ellipse">
            <a:avLst/>
          </a:prstGeom>
          <a:solidFill>
            <a:srgbClr val="E8A33D"/>
          </a:solidFill>
          <a:ln/>
        </p:spPr>
      </p:sp>
      <p:sp>
        <p:nvSpPr>
          <p:cNvPr id="10" name="Text 8"/>
          <p:cNvSpPr/>
          <p:nvPr/>
        </p:nvSpPr>
        <p:spPr>
          <a:xfrm>
            <a:off x="822960" y="406908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15171F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3</a:t>
            </a:r>
            <a:endParaRPr lang="en-US" sz="2000" dirty="0"/>
          </a:p>
        </p:txBody>
      </p:sp>
      <p:sp>
        <p:nvSpPr>
          <p:cNvPr id="11" name="Text 9"/>
          <p:cNvSpPr/>
          <p:nvPr/>
        </p:nvSpPr>
        <p:spPr>
          <a:xfrm>
            <a:off x="1645920" y="3977640"/>
            <a:ext cx="97840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900" b="1" dirty="0">
                <a:solidFill>
                  <a:srgbClr val="FFFFFF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향후 경쟁력은 토큰 생산량뿐 아니라 라우팅, 평가 체계, 데이터와 지식의 통제권에서 결정된다.</a:t>
            </a:r>
            <a:endParaRPr lang="en-US" sz="1900" dirty="0"/>
          </a:p>
        </p:txBody>
      </p:sp>
      <p:sp>
        <p:nvSpPr>
          <p:cNvPr id="12" name="Text 10"/>
          <p:cNvSpPr/>
          <p:nvPr/>
        </p:nvSpPr>
        <p:spPr>
          <a:xfrm>
            <a:off x="822960" y="5486400"/>
            <a:ext cx="106070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100" dirty="0">
                <a:solidFill>
                  <a:srgbClr val="AEB4C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근거 등급 요약 — 본 자료의 핵심 수치는 전부 [공식확인]·[데이터확인] 등급 (Vercel · Artificial Analysis · 앤트로픽 · 엔비디아 · MS 원문). 벤더주장은 별도 표기, [검증보류] 8건은 본문 미채택.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822960" y="626364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A90A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테크수다 기자 도안구 · 2026. 7. 20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10908792" y="6510528"/>
            <a:ext cx="731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8A90A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15 / 15</a:t>
            </a:r>
            <a:endParaRPr lang="en-US" sz="8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1064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spc="200" kern="0" dirty="0">
                <a:solidFill>
                  <a:srgbClr val="B97A14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핵심 명제 1</a:t>
            </a:r>
            <a:endParaRPr lang="en-US" sz="1150" dirty="0"/>
          </a:p>
        </p:txBody>
      </p:sp>
      <p:sp>
        <p:nvSpPr>
          <p:cNvPr id="3" name="Text 1"/>
          <p:cNvSpPr/>
          <p:nvPr/>
        </p:nvSpPr>
        <p:spPr>
          <a:xfrm>
            <a:off x="548640" y="640080"/>
            <a:ext cx="110642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2200" b="1" dirty="0">
                <a:solidFill>
                  <a:srgbClr val="1F243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가치의 단위는 '백만 토큰당 가격'에서 '성공한 태스크당 비용'으로 이동하고 있다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822960" y="2011680"/>
            <a:ext cx="4023360" cy="1737360"/>
          </a:xfrm>
          <a:prstGeom prst="roundRect">
            <a:avLst>
              <a:gd name="adj" fmla="val 5263"/>
            </a:avLst>
          </a:prstGeom>
          <a:solidFill>
            <a:srgbClr val="F4F5F7"/>
          </a:solidFill>
          <a:ln w="12700">
            <a:solidFill>
              <a:srgbClr val="D9DCE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097280" y="2212848"/>
            <a:ext cx="3474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6B728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어제의 단위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1097280" y="2542032"/>
            <a:ext cx="3474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3E4A61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$ / 백만 토큰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1097280" y="3200400"/>
            <a:ext cx="3566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6B728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모델마다 같은 일에 쓰는 토큰 수가 달라 비교가 왜곡됨</a:t>
            </a:r>
            <a:endParaRPr lang="en-US" sz="1050" dirty="0"/>
          </a:p>
        </p:txBody>
      </p:sp>
      <p:sp>
        <p:nvSpPr>
          <p:cNvPr id="8" name="Shape 6"/>
          <p:cNvSpPr/>
          <p:nvPr/>
        </p:nvSpPr>
        <p:spPr>
          <a:xfrm>
            <a:off x="5120640" y="2606040"/>
            <a:ext cx="1463040" cy="548640"/>
          </a:xfrm>
          <a:prstGeom prst="rightArrow">
            <a:avLst/>
          </a:prstGeom>
          <a:solidFill>
            <a:srgbClr val="E8A33D"/>
          </a:solidFill>
          <a:ln/>
        </p:spPr>
      </p:sp>
      <p:sp>
        <p:nvSpPr>
          <p:cNvPr id="9" name="Shape 7"/>
          <p:cNvSpPr/>
          <p:nvPr/>
        </p:nvSpPr>
        <p:spPr>
          <a:xfrm>
            <a:off x="6858000" y="2011680"/>
            <a:ext cx="4663440" cy="1737360"/>
          </a:xfrm>
          <a:prstGeom prst="roundRect">
            <a:avLst>
              <a:gd name="adj" fmla="val 5263"/>
            </a:avLst>
          </a:prstGeom>
          <a:solidFill>
            <a:srgbClr val="15171F"/>
          </a:solidFill>
          <a:ln/>
        </p:spPr>
      </p:sp>
      <p:sp>
        <p:nvSpPr>
          <p:cNvPr id="10" name="Text 8"/>
          <p:cNvSpPr/>
          <p:nvPr/>
        </p:nvSpPr>
        <p:spPr>
          <a:xfrm>
            <a:off x="7132320" y="2212848"/>
            <a:ext cx="4114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8A90A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오늘의 단위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7132320" y="2542032"/>
            <a:ext cx="42062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E8A33D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$ / 성공한 태스크</a:t>
            </a:r>
            <a:endParaRPr lang="en-US" sz="2600" dirty="0"/>
          </a:p>
        </p:txBody>
      </p:sp>
      <p:sp>
        <p:nvSpPr>
          <p:cNvPr id="12" name="Text 10"/>
          <p:cNvSpPr/>
          <p:nvPr/>
        </p:nvSpPr>
        <p:spPr>
          <a:xfrm>
            <a:off x="7132320" y="3200400"/>
            <a:ext cx="4206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C9CDD6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토큰 단가 × 과제 완수에 쓴 토큰량 — 구매 의사결정의 실단위</a:t>
            </a:r>
            <a:endParaRPr lang="en-US" sz="1050" dirty="0"/>
          </a:p>
        </p:txBody>
      </p:sp>
      <p:sp>
        <p:nvSpPr>
          <p:cNvPr id="13" name="Text 11"/>
          <p:cNvSpPr/>
          <p:nvPr/>
        </p:nvSpPr>
        <p:spPr>
          <a:xfrm>
            <a:off x="822960" y="4160520"/>
            <a:ext cx="1060704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152400" indent="-152400">
              <a:spcAft>
                <a:spcPts val="1000"/>
              </a:spcAft>
              <a:buSzPct val="100000"/>
              <a:buChar char="•"/>
            </a:pPr>
            <a:r>
              <a:rPr lang="en-US" sz="1350" dirty="0">
                <a:solidFill>
                  <a:srgbClr val="1F243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벤치마크 기관이 '태스크당 비용'을 표준 지표로 상용화  [데이터확인]</a:t>
            </a:r>
            <a:endParaRPr lang="en-US" sz="1350" dirty="0"/>
          </a:p>
          <a:p>
            <a:pPr marL="152400" indent="-152400">
              <a:spcAft>
                <a:spcPts val="1000"/>
              </a:spcAft>
              <a:buSzPct val="100000"/>
              <a:buChar char="•"/>
            </a:pPr>
            <a:r>
              <a:rPr lang="en-US" sz="1350" dirty="0">
                <a:solidFill>
                  <a:srgbClr val="1F243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평가 비용을 과제 수로 나눠 지표 가중 평균 — 산출식 공개</a:t>
            </a:r>
            <a:endParaRPr lang="en-US" sz="1350" dirty="0"/>
          </a:p>
          <a:p>
            <a:pPr marL="152400" indent="-152400">
              <a:spcAft>
                <a:spcPts val="1000"/>
              </a:spcAft>
              <a:buSzPct val="100000"/>
              <a:buChar char="•"/>
            </a:pPr>
            <a:r>
              <a:rPr lang="en-US" sz="1350" dirty="0">
                <a:solidFill>
                  <a:srgbClr val="1F243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단가 50배 차이가 태스크 단위에서 역전되는 사례 등장 (8쪽)</a:t>
            </a:r>
            <a:endParaRPr lang="en-US" sz="1350" dirty="0"/>
          </a:p>
        </p:txBody>
      </p:sp>
      <p:sp>
        <p:nvSpPr>
          <p:cNvPr id="14" name="Text 12"/>
          <p:cNvSpPr/>
          <p:nvPr/>
        </p:nvSpPr>
        <p:spPr>
          <a:xfrm>
            <a:off x="548640" y="6108192"/>
            <a:ext cx="110642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850" dirty="0">
                <a:solidFill>
                  <a:srgbClr val="6B728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주: Artificial Analysis Intelligence Index v4.1 'Cost per Task' (2026.7.17, USD/과제) — artificialanalysis.ai. 태스크 = 동 지수 9개 평가의 과제.</a:t>
            </a:r>
            <a:endParaRPr lang="en-US" sz="850" dirty="0"/>
          </a:p>
        </p:txBody>
      </p:sp>
      <p:sp>
        <p:nvSpPr>
          <p:cNvPr id="15" name="Text 13"/>
          <p:cNvSpPr/>
          <p:nvPr/>
        </p:nvSpPr>
        <p:spPr>
          <a:xfrm>
            <a:off x="548640" y="6510528"/>
            <a:ext cx="6400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B728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테크수다 · 토큰 이코노미 2026 발표자료</a:t>
            </a:r>
            <a:endParaRPr lang="en-US" sz="850" dirty="0"/>
          </a:p>
        </p:txBody>
      </p:sp>
      <p:sp>
        <p:nvSpPr>
          <p:cNvPr id="16" name="Text 14"/>
          <p:cNvSpPr/>
          <p:nvPr/>
        </p:nvSpPr>
        <p:spPr>
          <a:xfrm>
            <a:off x="10908792" y="6510528"/>
            <a:ext cx="731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6B728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2 / 15</a:t>
            </a:r>
            <a:endParaRPr lang="en-US" sz="8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1064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spc="200" kern="0" dirty="0">
                <a:solidFill>
                  <a:srgbClr val="B97A14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미시 효율화 — 공급 기반</a:t>
            </a:r>
            <a:endParaRPr lang="en-US" sz="1150" dirty="0"/>
          </a:p>
        </p:txBody>
      </p:sp>
      <p:sp>
        <p:nvSpPr>
          <p:cNvPr id="3" name="Text 1"/>
          <p:cNvSpPr/>
          <p:nvPr/>
        </p:nvSpPr>
        <p:spPr>
          <a:xfrm>
            <a:off x="548640" y="640080"/>
            <a:ext cx="110642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2200" b="1" dirty="0">
                <a:solidFill>
                  <a:srgbClr val="1F243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같은 지능의 생산 단가는 자릿수 단위로 떨어져 왔다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822960" y="2103120"/>
            <a:ext cx="42062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400" b="1" dirty="0">
                <a:solidFill>
                  <a:srgbClr val="B97A14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4~10배</a:t>
            </a:r>
            <a:endParaRPr lang="en-US" sz="6400" dirty="0"/>
          </a:p>
        </p:txBody>
      </p:sp>
      <p:sp>
        <p:nvSpPr>
          <p:cNvPr id="5" name="Text 3"/>
          <p:cNvSpPr/>
          <p:nvPr/>
        </p:nvSpPr>
        <p:spPr>
          <a:xfrm>
            <a:off x="822960" y="3383280"/>
            <a:ext cx="43891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250" dirty="0">
                <a:solidFill>
                  <a:srgbClr val="1F243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최신 하드웨어 + 오픈소스 서빙 조합의 추론 비용 절감 폭</a:t>
            </a:r>
            <a:endParaRPr lang="en-US" sz="125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250" dirty="0">
                <a:solidFill>
                  <a:srgbClr val="1F243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(추론 사업자 4곳 보고)</a:t>
            </a:r>
            <a:endParaRPr lang="en-US" sz="1250" dirty="0"/>
          </a:p>
        </p:txBody>
      </p:sp>
      <p:sp>
        <p:nvSpPr>
          <p:cNvPr id="6" name="Shape 4"/>
          <p:cNvSpPr/>
          <p:nvPr/>
        </p:nvSpPr>
        <p:spPr>
          <a:xfrm>
            <a:off x="5760720" y="2057400"/>
            <a:ext cx="5852160" cy="1078992"/>
          </a:xfrm>
          <a:prstGeom prst="roundRect">
            <a:avLst>
              <a:gd name="adj" fmla="val 6780"/>
            </a:avLst>
          </a:prstGeom>
          <a:solidFill>
            <a:srgbClr val="F4F5F7"/>
          </a:solidFill>
          <a:ln/>
        </p:spPr>
      </p:sp>
      <p:sp>
        <p:nvSpPr>
          <p:cNvPr id="7" name="Text 5"/>
          <p:cNvSpPr/>
          <p:nvPr/>
        </p:nvSpPr>
        <p:spPr>
          <a:xfrm>
            <a:off x="6053328" y="2185416"/>
            <a:ext cx="5303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3E4A61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하드웨어 세대</a:t>
            </a:r>
            <a:endParaRPr lang="en-US" sz="1250" dirty="0"/>
          </a:p>
        </p:txBody>
      </p:sp>
      <p:sp>
        <p:nvSpPr>
          <p:cNvPr id="8" name="Text 6"/>
          <p:cNvSpPr/>
          <p:nvPr/>
        </p:nvSpPr>
        <p:spPr>
          <a:xfrm>
            <a:off x="6053328" y="2514600"/>
            <a:ext cx="5303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728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블랙웰 세대의 와트당 추론 성능 개선  [벤더주장 포함]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760720" y="3291840"/>
            <a:ext cx="5852160" cy="1078992"/>
          </a:xfrm>
          <a:prstGeom prst="roundRect">
            <a:avLst>
              <a:gd name="adj" fmla="val 6780"/>
            </a:avLst>
          </a:prstGeom>
          <a:solidFill>
            <a:srgbClr val="F4F5F7"/>
          </a:solidFill>
          <a:ln/>
        </p:spPr>
      </p:sp>
      <p:sp>
        <p:nvSpPr>
          <p:cNvPr id="10" name="Text 8"/>
          <p:cNvSpPr/>
          <p:nvPr/>
        </p:nvSpPr>
        <p:spPr>
          <a:xfrm>
            <a:off x="6053328" y="3419856"/>
            <a:ext cx="5303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3E4A61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서빙 소프트웨어</a:t>
            </a:r>
            <a:endParaRPr lang="en-US" sz="1250" dirty="0"/>
          </a:p>
        </p:txBody>
      </p:sp>
      <p:sp>
        <p:nvSpPr>
          <p:cNvPr id="11" name="Text 9"/>
          <p:cNvSpPr/>
          <p:nvPr/>
        </p:nvSpPr>
        <p:spPr>
          <a:xfrm>
            <a:off x="6053328" y="3749040"/>
            <a:ext cx="5303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728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vLLM·SGLang 등 오픈소스 추론 스택의 처리량 개선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5760720" y="4526280"/>
            <a:ext cx="5852160" cy="1078992"/>
          </a:xfrm>
          <a:prstGeom prst="roundRect">
            <a:avLst>
              <a:gd name="adj" fmla="val 6780"/>
            </a:avLst>
          </a:prstGeom>
          <a:solidFill>
            <a:srgbClr val="F4F5F7"/>
          </a:solidFill>
          <a:ln/>
        </p:spPr>
      </p:sp>
      <p:sp>
        <p:nvSpPr>
          <p:cNvPr id="13" name="Text 11"/>
          <p:cNvSpPr/>
          <p:nvPr/>
        </p:nvSpPr>
        <p:spPr>
          <a:xfrm>
            <a:off x="6053328" y="4654296"/>
            <a:ext cx="5303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3E4A61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모델 소형화</a:t>
            </a:r>
            <a:endParaRPr lang="en-US" sz="1250" dirty="0"/>
          </a:p>
        </p:txBody>
      </p:sp>
      <p:sp>
        <p:nvSpPr>
          <p:cNvPr id="14" name="Text 12"/>
          <p:cNvSpPr/>
          <p:nvPr/>
        </p:nvSpPr>
        <p:spPr>
          <a:xfrm>
            <a:off x="6053328" y="4983480"/>
            <a:ext cx="5303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728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동일 과업 기준 활성 파라미터·토큰 사용량 축소 경쟁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548640" y="6108192"/>
            <a:ext cx="110642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850" dirty="0">
                <a:solidFill>
                  <a:srgbClr val="6B728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주: 엔비디아 분석의 VentureBeat 보도 (2026.2.12)  [보도확인+벤더주장]. '3년간 50배 하락' 등 장기 곡선 서사는 2차 집계로 [검증보류] — 본 자료 수치 미채택.</a:t>
            </a:r>
            <a:endParaRPr lang="en-US" sz="850" dirty="0"/>
          </a:p>
        </p:txBody>
      </p:sp>
      <p:sp>
        <p:nvSpPr>
          <p:cNvPr id="16" name="Text 14"/>
          <p:cNvSpPr/>
          <p:nvPr/>
        </p:nvSpPr>
        <p:spPr>
          <a:xfrm>
            <a:off x="548640" y="6510528"/>
            <a:ext cx="6400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B728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테크수다 · 토큰 이코노미 2026 발표자료</a:t>
            </a:r>
            <a:endParaRPr lang="en-US" sz="850" dirty="0"/>
          </a:p>
        </p:txBody>
      </p:sp>
      <p:sp>
        <p:nvSpPr>
          <p:cNvPr id="17" name="Text 15"/>
          <p:cNvSpPr/>
          <p:nvPr/>
        </p:nvSpPr>
        <p:spPr>
          <a:xfrm>
            <a:off x="10908792" y="6510528"/>
            <a:ext cx="731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6B728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3 / 15</a:t>
            </a:r>
            <a:endParaRPr lang="en-US" sz="8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1064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spc="200" kern="0" dirty="0">
                <a:solidFill>
                  <a:srgbClr val="B97A14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핵심 명제 2</a:t>
            </a:r>
            <a:endParaRPr lang="en-US" sz="1150" dirty="0"/>
          </a:p>
        </p:txBody>
      </p:sp>
      <p:sp>
        <p:nvSpPr>
          <p:cNvPr id="3" name="Text 1"/>
          <p:cNvSpPr/>
          <p:nvPr/>
        </p:nvSpPr>
        <p:spPr>
          <a:xfrm>
            <a:off x="548640" y="640080"/>
            <a:ext cx="110642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2200" b="1" dirty="0">
                <a:solidFill>
                  <a:srgbClr val="1F243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단가가 떨어져도 총소비는 늘어난다 — 효율화와 수요 확대는 공존한다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822960" y="1965960"/>
            <a:ext cx="3017520" cy="1234440"/>
          </a:xfrm>
          <a:prstGeom prst="roundRect">
            <a:avLst>
              <a:gd name="adj" fmla="val 7407"/>
            </a:avLst>
          </a:prstGeom>
          <a:solidFill>
            <a:srgbClr val="F4F5F7"/>
          </a:solidFill>
          <a:ln w="12700">
            <a:solidFill>
              <a:srgbClr val="D9DCE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22960" y="1965960"/>
            <a:ext cx="301752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700" b="1" dirty="0">
                <a:solidFill>
                  <a:srgbClr val="1F243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태스크당</a:t>
            </a:r>
            <a:endParaRPr lang="en-US" sz="1700" dirty="0"/>
          </a:p>
          <a:p>
            <a:pPr algn="ctr" indent="0" marL="0">
              <a:lnSpc>
                <a:spcPct val="115000"/>
              </a:lnSpc>
              <a:buNone/>
            </a:pPr>
            <a:r>
              <a:rPr lang="en-US" sz="1700" b="1" dirty="0">
                <a:solidFill>
                  <a:srgbClr val="1F243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토큰·비용 ↓</a:t>
            </a:r>
            <a:endParaRPr lang="en-US" sz="1700" dirty="0"/>
          </a:p>
        </p:txBody>
      </p:sp>
      <p:sp>
        <p:nvSpPr>
          <p:cNvPr id="6" name="Shape 4"/>
          <p:cNvSpPr/>
          <p:nvPr/>
        </p:nvSpPr>
        <p:spPr>
          <a:xfrm>
            <a:off x="3950208" y="2395728"/>
            <a:ext cx="566928" cy="384048"/>
          </a:xfrm>
          <a:prstGeom prst="rightArrow">
            <a:avLst/>
          </a:prstGeom>
          <a:solidFill>
            <a:srgbClr val="E8A33D"/>
          </a:solidFill>
          <a:ln/>
        </p:spPr>
      </p:sp>
      <p:sp>
        <p:nvSpPr>
          <p:cNvPr id="7" name="Shape 5"/>
          <p:cNvSpPr/>
          <p:nvPr/>
        </p:nvSpPr>
        <p:spPr>
          <a:xfrm>
            <a:off x="4617720" y="1965960"/>
            <a:ext cx="3017520" cy="1234440"/>
          </a:xfrm>
          <a:prstGeom prst="roundRect">
            <a:avLst>
              <a:gd name="adj" fmla="val 7407"/>
            </a:avLst>
          </a:prstGeom>
          <a:solidFill>
            <a:srgbClr val="F4F5F7"/>
          </a:solidFill>
          <a:ln w="12700">
            <a:solidFill>
              <a:srgbClr val="D9DCE1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617720" y="1965960"/>
            <a:ext cx="301752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700" b="1" dirty="0">
                <a:solidFill>
                  <a:srgbClr val="1F243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적용 가능</a:t>
            </a:r>
            <a:endParaRPr lang="en-US" sz="1700" dirty="0"/>
          </a:p>
          <a:p>
            <a:pPr algn="ctr" indent="0" marL="0">
              <a:lnSpc>
                <a:spcPct val="115000"/>
              </a:lnSpc>
              <a:buNone/>
            </a:pPr>
            <a:r>
              <a:rPr lang="en-US" sz="1700" b="1" dirty="0">
                <a:solidFill>
                  <a:srgbClr val="1F243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업무 범위 ↑</a:t>
            </a:r>
            <a:endParaRPr lang="en-US" sz="1700" dirty="0"/>
          </a:p>
        </p:txBody>
      </p:sp>
      <p:sp>
        <p:nvSpPr>
          <p:cNvPr id="9" name="Shape 7"/>
          <p:cNvSpPr/>
          <p:nvPr/>
        </p:nvSpPr>
        <p:spPr>
          <a:xfrm>
            <a:off x="7744968" y="2395728"/>
            <a:ext cx="566928" cy="384048"/>
          </a:xfrm>
          <a:prstGeom prst="rightArrow">
            <a:avLst/>
          </a:prstGeom>
          <a:solidFill>
            <a:srgbClr val="E8A33D"/>
          </a:solidFill>
          <a:ln/>
        </p:spPr>
      </p:sp>
      <p:sp>
        <p:nvSpPr>
          <p:cNvPr id="10" name="Shape 8"/>
          <p:cNvSpPr/>
          <p:nvPr/>
        </p:nvSpPr>
        <p:spPr>
          <a:xfrm>
            <a:off x="8412480" y="1965960"/>
            <a:ext cx="3017520" cy="1234440"/>
          </a:xfrm>
          <a:prstGeom prst="roundRect">
            <a:avLst>
              <a:gd name="adj" fmla="val 7407"/>
            </a:avLst>
          </a:prstGeom>
          <a:solidFill>
            <a:srgbClr val="15171F"/>
          </a:solidFill>
          <a:ln/>
        </p:spPr>
      </p:sp>
      <p:sp>
        <p:nvSpPr>
          <p:cNvPr id="11" name="Text 9"/>
          <p:cNvSpPr/>
          <p:nvPr/>
        </p:nvSpPr>
        <p:spPr>
          <a:xfrm>
            <a:off x="8412480" y="1965960"/>
            <a:ext cx="301752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700" b="1" dirty="0">
                <a:solidFill>
                  <a:srgbClr val="E8A33D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총 토큰</a:t>
            </a:r>
            <a:endParaRPr lang="en-US" sz="1700" dirty="0"/>
          </a:p>
          <a:p>
            <a:pPr algn="ctr" indent="0" marL="0">
              <a:lnSpc>
                <a:spcPct val="115000"/>
              </a:lnSpc>
              <a:buNone/>
            </a:pPr>
            <a:r>
              <a:rPr lang="en-US" sz="1700" b="1" dirty="0">
                <a:solidFill>
                  <a:srgbClr val="E8A33D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소비 ↑</a:t>
            </a:r>
            <a:endParaRPr lang="en-US" sz="1700" dirty="0"/>
          </a:p>
        </p:txBody>
      </p:sp>
      <p:sp>
        <p:nvSpPr>
          <p:cNvPr id="12" name="Text 10"/>
          <p:cNvSpPr/>
          <p:nvPr/>
        </p:nvSpPr>
        <p:spPr>
          <a:xfrm>
            <a:off x="822960" y="3657600"/>
            <a:ext cx="3566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B97A14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+29% / +27%</a:t>
            </a:r>
            <a:endParaRPr lang="en-US" sz="2400" dirty="0"/>
          </a:p>
        </p:txBody>
      </p:sp>
      <p:sp>
        <p:nvSpPr>
          <p:cNvPr id="13" name="Text 11"/>
          <p:cNvSpPr/>
          <p:nvPr/>
        </p:nvSpPr>
        <p:spPr>
          <a:xfrm>
            <a:off x="822960" y="4251960"/>
            <a:ext cx="35204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1F243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게이트웨이 월간 토큰·지출 증가 — 토큰당 가격은 보합  [데이터확인]</a:t>
            </a:r>
            <a:endParaRPr lang="en-US" sz="1050" dirty="0"/>
          </a:p>
        </p:txBody>
      </p:sp>
      <p:sp>
        <p:nvSpPr>
          <p:cNvPr id="14" name="Text 12"/>
          <p:cNvSpPr/>
          <p:nvPr/>
        </p:nvSpPr>
        <p:spPr>
          <a:xfrm>
            <a:off x="4617720" y="3657600"/>
            <a:ext cx="3566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B97A14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11.4% → 22.2%</a:t>
            </a:r>
            <a:endParaRPr lang="en-US" sz="2400" dirty="0"/>
          </a:p>
        </p:txBody>
      </p:sp>
      <p:sp>
        <p:nvSpPr>
          <p:cNvPr id="15" name="Text 13"/>
          <p:cNvSpPr/>
          <p:nvPr/>
        </p:nvSpPr>
        <p:spPr>
          <a:xfrm>
            <a:off x="4617720" y="4251960"/>
            <a:ext cx="35204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1F243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툴콜로 종결되는 요청 비중, 6개월 새 배증  [데이터확인]</a:t>
            </a:r>
            <a:endParaRPr lang="en-US" sz="1050" dirty="0"/>
          </a:p>
        </p:txBody>
      </p:sp>
      <p:sp>
        <p:nvSpPr>
          <p:cNvPr id="16" name="Text 14"/>
          <p:cNvSpPr/>
          <p:nvPr/>
        </p:nvSpPr>
        <p:spPr>
          <a:xfrm>
            <a:off x="8412480" y="3657600"/>
            <a:ext cx="3566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B97A14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7배</a:t>
            </a:r>
            <a:endParaRPr lang="en-US" sz="2400" dirty="0"/>
          </a:p>
        </p:txBody>
      </p:sp>
      <p:sp>
        <p:nvSpPr>
          <p:cNvPr id="17" name="Text 15"/>
          <p:cNvSpPr/>
          <p:nvPr/>
        </p:nvSpPr>
        <p:spPr>
          <a:xfrm>
            <a:off x="8412480" y="4251960"/>
            <a:ext cx="35204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1F243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구글 월간 토큰 처리량 전년 대비 — 월 3.2경  [벤더주장·자사 발표]</a:t>
            </a:r>
            <a:endParaRPr lang="en-US" sz="1050" dirty="0"/>
          </a:p>
        </p:txBody>
      </p:sp>
      <p:sp>
        <p:nvSpPr>
          <p:cNvPr id="18" name="Text 16"/>
          <p:cNvSpPr/>
          <p:nvPr/>
        </p:nvSpPr>
        <p:spPr>
          <a:xfrm>
            <a:off x="822960" y="5440680"/>
            <a:ext cx="10607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i="1" dirty="0">
                <a:solidFill>
                  <a:srgbClr val="3E4A61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이 구조의 고전적 이름은 제번스 역설 — 효율 개선이 총소비를 키운다</a:t>
            </a:r>
            <a:endParaRPr lang="en-US" sz="1250" dirty="0"/>
          </a:p>
        </p:txBody>
      </p:sp>
      <p:sp>
        <p:nvSpPr>
          <p:cNvPr id="19" name="Text 17"/>
          <p:cNvSpPr/>
          <p:nvPr/>
        </p:nvSpPr>
        <p:spPr>
          <a:xfrm>
            <a:off x="548640" y="6108192"/>
            <a:ext cx="110642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850" dirty="0">
                <a:solidFill>
                  <a:srgbClr val="6B728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주: Vercel AI Gateway Production Index 2026.7호 (2026.6 데이터, MoM) 및 전월호 — 공개 라우팅 시장 한정. 구글: I/O 2026 자사 발표의 보도.</a:t>
            </a:r>
            <a:endParaRPr lang="en-US" sz="850" dirty="0"/>
          </a:p>
        </p:txBody>
      </p:sp>
      <p:sp>
        <p:nvSpPr>
          <p:cNvPr id="20" name="Text 18"/>
          <p:cNvSpPr/>
          <p:nvPr/>
        </p:nvSpPr>
        <p:spPr>
          <a:xfrm>
            <a:off x="548640" y="6510528"/>
            <a:ext cx="6400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B728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테크수다 · 토큰 이코노미 2026 발표자료</a:t>
            </a:r>
            <a:endParaRPr lang="en-US" sz="850" dirty="0"/>
          </a:p>
        </p:txBody>
      </p:sp>
      <p:sp>
        <p:nvSpPr>
          <p:cNvPr id="21" name="Text 19"/>
          <p:cNvSpPr/>
          <p:nvPr/>
        </p:nvSpPr>
        <p:spPr>
          <a:xfrm>
            <a:off x="10908792" y="6510528"/>
            <a:ext cx="731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6B728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4 / 15</a:t>
            </a:r>
            <a:endParaRPr lang="en-US" sz="8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1064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spc="200" kern="0" dirty="0">
                <a:solidFill>
                  <a:srgbClr val="B97A14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볼륨과 지출의 분리 ①</a:t>
            </a:r>
            <a:endParaRPr lang="en-US" sz="1150" dirty="0"/>
          </a:p>
        </p:txBody>
      </p:sp>
      <p:sp>
        <p:nvSpPr>
          <p:cNvPr id="3" name="Text 1"/>
          <p:cNvSpPr/>
          <p:nvPr/>
        </p:nvSpPr>
        <p:spPr>
          <a:xfrm>
            <a:off x="548640" y="640080"/>
            <a:ext cx="110642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2200" b="1" dirty="0">
                <a:solidFill>
                  <a:srgbClr val="1F243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공개 라우팅 시장에서 오픈웨이트는 토큰의 1/3, 지출의 1/25을 차지한다</a:t>
            </a:r>
            <a:endParaRPr lang="en-US" sz="2200" dirty="0"/>
          </a:p>
        </p:txBody>
      </p:sp>
      <p:graphicFrame>
        <p:nvGraphicFramePr>
          <p:cNvPr id="4" name="Chart 0" descr=""/>
          <p:cNvGraphicFramePr/>
          <p:nvPr/>
        </p:nvGraphicFramePr>
        <p:xfrm>
          <a:off x="822960" y="1965960"/>
          <a:ext cx="5669280" cy="374904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5" name="Text 2"/>
          <p:cNvSpPr/>
          <p:nvPr/>
        </p:nvSpPr>
        <p:spPr>
          <a:xfrm>
            <a:off x="6858000" y="2286000"/>
            <a:ext cx="4754880" cy="3017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152400" indent="-152400">
              <a:spcAft>
                <a:spcPts val="1200"/>
              </a:spcAft>
              <a:buSzPct val="100000"/>
              <a:buChar char="•"/>
            </a:pPr>
            <a:r>
              <a:rPr lang="en-US" sz="1300" dirty="0">
                <a:solidFill>
                  <a:srgbClr val="1F243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토큰 29% — 4월 11%에서 석 달 만에 3배 육박  [데이터확인]</a:t>
            </a:r>
            <a:endParaRPr lang="en-US" sz="1300" dirty="0"/>
          </a:p>
          <a:p>
            <a:pPr marL="152400" indent="-152400">
              <a:spcAft>
                <a:spcPts val="1200"/>
              </a:spcAft>
              <a:buSzPct val="100000"/>
              <a:buChar char="•"/>
            </a:pPr>
            <a:r>
              <a:rPr lang="en-US" sz="1300" dirty="0">
                <a:solidFill>
                  <a:srgbClr val="1F243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지출은 4% 미만 — 평균 대비 약 1/10 토큰 단가  [데이터확인]</a:t>
            </a:r>
            <a:endParaRPr lang="en-US" sz="1300" dirty="0"/>
          </a:p>
          <a:p>
            <a:pPr marL="152400" indent="-152400">
              <a:spcAft>
                <a:spcPts val="1200"/>
              </a:spcAft>
              <a:buSzPct val="100000"/>
              <a:buChar char="•"/>
            </a:pPr>
            <a:r>
              <a:rPr lang="en-US" sz="1300" dirty="0">
                <a:solidFill>
                  <a:srgbClr val="1F243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볼륨 확대 주역은 딥시크: 게이트웨이 토큰 22.6%로 3위  [데이터확인]</a:t>
            </a:r>
            <a:endParaRPr lang="en-US" sz="1300" dirty="0"/>
          </a:p>
        </p:txBody>
      </p:sp>
      <p:sp>
        <p:nvSpPr>
          <p:cNvPr id="6" name="Text 3"/>
          <p:cNvSpPr/>
          <p:nvPr/>
        </p:nvSpPr>
        <p:spPr>
          <a:xfrm>
            <a:off x="548640" y="6108192"/>
            <a:ext cx="110642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850" dirty="0">
                <a:solidFill>
                  <a:srgbClr val="6B728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주: Vercel AI Gateway Production Index 2026.7호, 2026.6 데이터 (%) — Vercel 게이트웨이 경유 트래픽 기준, 공개 라우팅 시장 한정이며 전체 시장 아님. 지출 4%는 '4% 미만'의 상한 표기.</a:t>
            </a:r>
            <a:endParaRPr lang="en-US" sz="850" dirty="0"/>
          </a:p>
        </p:txBody>
      </p:sp>
      <p:sp>
        <p:nvSpPr>
          <p:cNvPr id="7" name="Text 4"/>
          <p:cNvSpPr/>
          <p:nvPr/>
        </p:nvSpPr>
        <p:spPr>
          <a:xfrm>
            <a:off x="548640" y="6510528"/>
            <a:ext cx="6400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B728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테크수다 · 토큰 이코노미 2026 발표자료</a:t>
            </a:r>
            <a:endParaRPr lang="en-US" sz="850" dirty="0"/>
          </a:p>
        </p:txBody>
      </p:sp>
      <p:sp>
        <p:nvSpPr>
          <p:cNvPr id="8" name="Text 5"/>
          <p:cNvSpPr/>
          <p:nvPr/>
        </p:nvSpPr>
        <p:spPr>
          <a:xfrm>
            <a:off x="10908792" y="6510528"/>
            <a:ext cx="731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6B728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5 / 15</a:t>
            </a:r>
            <a:endParaRPr lang="en-US" sz="8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1064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spc="200" kern="0" dirty="0">
                <a:solidFill>
                  <a:srgbClr val="B97A14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볼륨과 지출의 분리 ②</a:t>
            </a:r>
            <a:endParaRPr lang="en-US" sz="1150" dirty="0"/>
          </a:p>
        </p:txBody>
      </p:sp>
      <p:sp>
        <p:nvSpPr>
          <p:cNvPr id="3" name="Text 1"/>
          <p:cNvSpPr/>
          <p:nvPr/>
        </p:nvSpPr>
        <p:spPr>
          <a:xfrm>
            <a:off x="548640" y="640080"/>
            <a:ext cx="110642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2200" b="1" dirty="0">
                <a:solidFill>
                  <a:srgbClr val="1F243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같은 게이트웨이에서 지출은 미국 프론티어 4사에 95% 집중된다</a:t>
            </a:r>
            <a:endParaRPr lang="en-US" sz="2200" dirty="0"/>
          </a:p>
        </p:txBody>
      </p:sp>
      <p:graphicFrame>
        <p:nvGraphicFramePr>
          <p:cNvPr id="4" name="Chart 0" descr=""/>
          <p:cNvGraphicFramePr/>
          <p:nvPr/>
        </p:nvGraphicFramePr>
        <p:xfrm>
          <a:off x="822960" y="1965960"/>
          <a:ext cx="5669280" cy="374904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5" name="Text 2"/>
          <p:cNvSpPr/>
          <p:nvPr/>
        </p:nvSpPr>
        <p:spPr>
          <a:xfrm>
            <a:off x="822960" y="5760720"/>
            <a:ext cx="5669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앤트로픽 단독 (2026.6)</a:t>
            </a:r>
            <a:endParaRPr lang="en-US" sz="1000" dirty="0"/>
          </a:p>
        </p:txBody>
      </p:sp>
      <p:sp>
        <p:nvSpPr>
          <p:cNvPr id="6" name="Shape 3"/>
          <p:cNvSpPr/>
          <p:nvPr/>
        </p:nvSpPr>
        <p:spPr>
          <a:xfrm>
            <a:off x="6858000" y="2103120"/>
            <a:ext cx="4754880" cy="1645920"/>
          </a:xfrm>
          <a:prstGeom prst="roundRect">
            <a:avLst>
              <a:gd name="adj" fmla="val 5556"/>
            </a:avLst>
          </a:prstGeom>
          <a:solidFill>
            <a:srgbClr val="15171F"/>
          </a:solidFill>
          <a:ln/>
        </p:spPr>
      </p:sp>
      <p:sp>
        <p:nvSpPr>
          <p:cNvPr id="7" name="Text 4"/>
          <p:cNvSpPr/>
          <p:nvPr/>
        </p:nvSpPr>
        <p:spPr>
          <a:xfrm>
            <a:off x="7132320" y="2286000"/>
            <a:ext cx="4206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E8A33D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95%</a:t>
            </a:r>
            <a:endParaRPr lang="en-US" sz="4400" dirty="0"/>
          </a:p>
        </p:txBody>
      </p:sp>
      <p:sp>
        <p:nvSpPr>
          <p:cNvPr id="8" name="Text 5"/>
          <p:cNvSpPr/>
          <p:nvPr/>
        </p:nvSpPr>
        <p:spPr>
          <a:xfrm>
            <a:off x="7132320" y="3108960"/>
            <a:ext cx="4206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150" dirty="0">
                <a:solidFill>
                  <a:srgbClr val="C9CDD6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미국 프론티어 4사의 게이트웨이 지출 점유  [데이터확인]</a:t>
            </a:r>
            <a:endParaRPr lang="en-US" sz="1150" dirty="0"/>
          </a:p>
        </p:txBody>
      </p:sp>
      <p:sp>
        <p:nvSpPr>
          <p:cNvPr id="9" name="Text 6"/>
          <p:cNvSpPr/>
          <p:nvPr/>
        </p:nvSpPr>
        <p:spPr>
          <a:xfrm>
            <a:off x="6858000" y="4069080"/>
            <a:ext cx="47548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152400" indent="-1524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1F243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앤트로픽: 토큰 32%로 지출 61% 확보</a:t>
            </a:r>
            <a:endParaRPr lang="en-US" sz="1300" dirty="0"/>
          </a:p>
          <a:p>
            <a:pPr marL="152400" indent="-1524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1F243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고위험 유스케이스에서는 지출 72% 이상</a:t>
            </a:r>
            <a:endParaRPr lang="en-US" sz="1300" dirty="0"/>
          </a:p>
        </p:txBody>
      </p:sp>
      <p:sp>
        <p:nvSpPr>
          <p:cNvPr id="10" name="Text 7"/>
          <p:cNvSpPr/>
          <p:nvPr/>
        </p:nvSpPr>
        <p:spPr>
          <a:xfrm>
            <a:off x="548640" y="6108192"/>
            <a:ext cx="110642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850" dirty="0">
                <a:solidFill>
                  <a:srgbClr val="6B728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주: Vercel AI Gateway Production Index 2026.7호, 2026.6 데이터 (%) — 공개 라우팅 시장 한정. 볼륨은 저가로, 지출은 프론티어로 나뉘는 이중 구조의 단일 출처 증거.</a:t>
            </a:r>
            <a:endParaRPr lang="en-US" sz="850" dirty="0"/>
          </a:p>
        </p:txBody>
      </p:sp>
      <p:sp>
        <p:nvSpPr>
          <p:cNvPr id="11" name="Text 8"/>
          <p:cNvSpPr/>
          <p:nvPr/>
        </p:nvSpPr>
        <p:spPr>
          <a:xfrm>
            <a:off x="548640" y="6510528"/>
            <a:ext cx="6400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B728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테크수다 · 토큰 이코노미 2026 발표자료</a:t>
            </a:r>
            <a:endParaRPr lang="en-US" sz="850" dirty="0"/>
          </a:p>
        </p:txBody>
      </p:sp>
      <p:sp>
        <p:nvSpPr>
          <p:cNvPr id="12" name="Text 9"/>
          <p:cNvSpPr/>
          <p:nvPr/>
        </p:nvSpPr>
        <p:spPr>
          <a:xfrm>
            <a:off x="10908792" y="6510528"/>
            <a:ext cx="731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6B728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6 / 15</a:t>
            </a:r>
            <a:endParaRPr lang="en-US" sz="8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1064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spc="200" kern="0" dirty="0">
                <a:solidFill>
                  <a:srgbClr val="B97A14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가격 전략의 분화</a:t>
            </a:r>
            <a:endParaRPr lang="en-US" sz="1150" dirty="0"/>
          </a:p>
        </p:txBody>
      </p:sp>
      <p:sp>
        <p:nvSpPr>
          <p:cNvPr id="3" name="Text 1"/>
          <p:cNvSpPr/>
          <p:nvPr/>
        </p:nvSpPr>
        <p:spPr>
          <a:xfrm>
            <a:off x="548640" y="640080"/>
            <a:ext cx="110642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2200" b="1" dirty="0">
                <a:solidFill>
                  <a:srgbClr val="1F243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중국 진영의 가격 전략은 하나가 아니라 세 층이다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822960" y="1920240"/>
            <a:ext cx="6949440" cy="1133856"/>
          </a:xfrm>
          <a:prstGeom prst="roundRect">
            <a:avLst>
              <a:gd name="adj" fmla="val 6452"/>
            </a:avLst>
          </a:prstGeom>
          <a:solidFill>
            <a:srgbClr val="E8A33D"/>
          </a:solidFill>
          <a:ln/>
        </p:spPr>
      </p:sp>
      <p:sp>
        <p:nvSpPr>
          <p:cNvPr id="5" name="Text 3"/>
          <p:cNvSpPr/>
          <p:nvPr/>
        </p:nvSpPr>
        <p:spPr>
          <a:xfrm>
            <a:off x="1097280" y="2029968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5A3C0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프리미엄층</a:t>
            </a:r>
            <a:endParaRPr lang="en-US" sz="1050" dirty="0"/>
          </a:p>
        </p:txBody>
      </p:sp>
      <p:sp>
        <p:nvSpPr>
          <p:cNvPr id="6" name="Text 4"/>
          <p:cNvSpPr/>
          <p:nvPr/>
        </p:nvSpPr>
        <p:spPr>
          <a:xfrm>
            <a:off x="1097280" y="2304288"/>
            <a:ext cx="6400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F243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문샷 Kimi K3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1097280" y="2670048"/>
            <a:ext cx="64008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5A4A2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$0.94 /태스크 · 단가 $3/$15 — 역량 기준 가격</a:t>
            </a:r>
            <a:endParaRPr lang="en-US" sz="1050" dirty="0"/>
          </a:p>
        </p:txBody>
      </p:sp>
      <p:sp>
        <p:nvSpPr>
          <p:cNvPr id="8" name="Shape 6"/>
          <p:cNvSpPr/>
          <p:nvPr/>
        </p:nvSpPr>
        <p:spPr>
          <a:xfrm>
            <a:off x="822960" y="3218688"/>
            <a:ext cx="5852160" cy="1133856"/>
          </a:xfrm>
          <a:prstGeom prst="roundRect">
            <a:avLst>
              <a:gd name="adj" fmla="val 6452"/>
            </a:avLst>
          </a:prstGeom>
          <a:solidFill>
            <a:srgbClr val="3E4A61"/>
          </a:solidFill>
          <a:ln/>
        </p:spPr>
      </p:sp>
      <p:sp>
        <p:nvSpPr>
          <p:cNvPr id="9" name="Text 7"/>
          <p:cNvSpPr/>
          <p:nvPr/>
        </p:nvSpPr>
        <p:spPr>
          <a:xfrm>
            <a:off x="1097280" y="3328416"/>
            <a:ext cx="5303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D5DAE3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중간층</a:t>
            </a:r>
            <a:endParaRPr lang="en-US" sz="1050" dirty="0"/>
          </a:p>
        </p:txBody>
      </p:sp>
      <p:sp>
        <p:nvSpPr>
          <p:cNvPr id="10" name="Text 8"/>
          <p:cNvSpPr/>
          <p:nvPr/>
        </p:nvSpPr>
        <p:spPr>
          <a:xfrm>
            <a:off x="1097280" y="3602736"/>
            <a:ext cx="53035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GLM-5.2 (Z.AI)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1097280" y="3968496"/>
            <a:ext cx="53035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D5DAE3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$0.32 /태스크 — 오픈웨이트 실속형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822960" y="4517136"/>
            <a:ext cx="4754880" cy="1133856"/>
          </a:xfrm>
          <a:prstGeom prst="roundRect">
            <a:avLst>
              <a:gd name="adj" fmla="val 6452"/>
            </a:avLst>
          </a:prstGeom>
          <a:solidFill>
            <a:srgbClr val="6B7A94"/>
          </a:solidFill>
          <a:ln/>
        </p:spPr>
      </p:sp>
      <p:sp>
        <p:nvSpPr>
          <p:cNvPr id="13" name="Text 11"/>
          <p:cNvSpPr/>
          <p:nvPr/>
        </p:nvSpPr>
        <p:spPr>
          <a:xfrm>
            <a:off x="1097280" y="4626864"/>
            <a:ext cx="4206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D5DAE3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초저가층</a:t>
            </a:r>
            <a:endParaRPr lang="en-US" sz="1050" dirty="0"/>
          </a:p>
        </p:txBody>
      </p:sp>
      <p:sp>
        <p:nvSpPr>
          <p:cNvPr id="14" name="Text 12"/>
          <p:cNvSpPr/>
          <p:nvPr/>
        </p:nvSpPr>
        <p:spPr>
          <a:xfrm>
            <a:off x="1097280" y="4901184"/>
            <a:ext cx="42062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딥시크 V4 Pro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1097280" y="5266944"/>
            <a:ext cx="42062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D5DAE3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$0.04 /태스크 — 저가 기준선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8321040" y="1920240"/>
            <a:ext cx="3291840" cy="3895344"/>
          </a:xfrm>
          <a:prstGeom prst="roundRect">
            <a:avLst>
              <a:gd name="adj" fmla="val 2222"/>
            </a:avLst>
          </a:prstGeom>
          <a:solidFill>
            <a:srgbClr val="F4F5F7"/>
          </a:solidFill>
          <a:ln/>
        </p:spPr>
      </p:sp>
      <p:sp>
        <p:nvSpPr>
          <p:cNvPr id="17" name="Text 15"/>
          <p:cNvSpPr/>
          <p:nvPr/>
        </p:nvSpPr>
        <p:spPr>
          <a:xfrm>
            <a:off x="8577072" y="2103120"/>
            <a:ext cx="2788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B97A14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읽는 법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8577072" y="2487168"/>
            <a:ext cx="2834640" cy="3108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127000" indent="-127000">
              <a:lnSpc>
                <a:spcPct val="120000"/>
              </a:lnSpc>
              <a:spcAft>
                <a:spcPts val="1000"/>
              </a:spcAft>
              <a:buSzPct val="100000"/>
              <a:buChar char="•"/>
            </a:pPr>
            <a:r>
              <a:rPr lang="en-US" sz="1100" dirty="0">
                <a:solidFill>
                  <a:srgbClr val="1F243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'저가 단일 서사'는 종료 — 층별 전략으로 분화</a:t>
            </a:r>
            <a:endParaRPr lang="en-US" sz="1100" dirty="0"/>
          </a:p>
          <a:p>
            <a:pPr marL="127000" indent="-127000">
              <a:lnSpc>
                <a:spcPct val="120000"/>
              </a:lnSpc>
              <a:spcAft>
                <a:spcPts val="1000"/>
              </a:spcAft>
              <a:buSzPct val="100000"/>
              <a:buChar char="•"/>
            </a:pPr>
            <a:r>
              <a:rPr lang="en-US" sz="1100" dirty="0">
                <a:solidFill>
                  <a:srgbClr val="1F243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K3는 자사 전작 대비 태스크당 약 3배로 재가격  [데이터확인]</a:t>
            </a:r>
            <a:endParaRPr lang="en-US" sz="1100" dirty="0"/>
          </a:p>
          <a:p>
            <a:pPr marL="127000" indent="-127000">
              <a:lnSpc>
                <a:spcPct val="120000"/>
              </a:lnSpc>
              <a:spcAft>
                <a:spcPts val="1000"/>
              </a:spcAft>
              <a:buSzPct val="100000"/>
              <a:buChar char="•"/>
            </a:pPr>
            <a:r>
              <a:rPr lang="en-US" sz="1100" dirty="0">
                <a:solidFill>
                  <a:srgbClr val="1F243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프리미엄층도 미 프론티어 대비로는 여전히 저가 (8쪽)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548640" y="6108192"/>
            <a:ext cx="110642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850" dirty="0">
                <a:solidFill>
                  <a:srgbClr val="6B728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주: Artificial Analysis Intelligence Index v4.1 태스크당 비용 (2026.7.17, USD) 및 AA 등재 API 단가 (USD/백만 토큰). 텐센트 Hy3 유료 단가는 원문 미확인으로 [검증보류] — 본 슬라이드 제외.</a:t>
            </a:r>
            <a:endParaRPr lang="en-US" sz="850" dirty="0"/>
          </a:p>
        </p:txBody>
      </p:sp>
      <p:sp>
        <p:nvSpPr>
          <p:cNvPr id="20" name="Text 18"/>
          <p:cNvSpPr/>
          <p:nvPr/>
        </p:nvSpPr>
        <p:spPr>
          <a:xfrm>
            <a:off x="548640" y="6510528"/>
            <a:ext cx="6400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B728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테크수다 · 토큰 이코노미 2026 발표자료</a:t>
            </a:r>
            <a:endParaRPr lang="en-US" sz="850" dirty="0"/>
          </a:p>
        </p:txBody>
      </p:sp>
      <p:sp>
        <p:nvSpPr>
          <p:cNvPr id="21" name="Text 19"/>
          <p:cNvSpPr/>
          <p:nvPr/>
        </p:nvSpPr>
        <p:spPr>
          <a:xfrm>
            <a:off x="10908792" y="6510528"/>
            <a:ext cx="731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6B728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7 / 15</a:t>
            </a:r>
            <a:endParaRPr lang="en-US" sz="8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1064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spc="200" kern="0" dirty="0">
                <a:solidFill>
                  <a:srgbClr val="B97A14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측정 단위 이동의 실증</a:t>
            </a:r>
            <a:endParaRPr lang="en-US" sz="1150" dirty="0"/>
          </a:p>
        </p:txBody>
      </p:sp>
      <p:sp>
        <p:nvSpPr>
          <p:cNvPr id="3" name="Text 1"/>
          <p:cNvSpPr/>
          <p:nvPr/>
        </p:nvSpPr>
        <p:spPr>
          <a:xfrm>
            <a:off x="548640" y="640080"/>
            <a:ext cx="110642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2200" b="1" dirty="0">
                <a:solidFill>
                  <a:srgbClr val="1F243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K3는 단가로는 비싸졌지만 태스크당 비용으로는 프론티어와 맞선다</a:t>
            </a:r>
            <a:endParaRPr lang="en-US" sz="2200" dirty="0"/>
          </a:p>
        </p:txBody>
      </p:sp>
      <p:graphicFrame>
        <p:nvGraphicFramePr>
          <p:cNvPr id="4" name="Chart 0" descr=""/>
          <p:cNvGraphicFramePr/>
          <p:nvPr/>
        </p:nvGraphicFramePr>
        <p:xfrm>
          <a:off x="822960" y="1920240"/>
          <a:ext cx="6217920" cy="379476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5" name="Text 2"/>
          <p:cNvSpPr/>
          <p:nvPr/>
        </p:nvSpPr>
        <p:spPr>
          <a:xfrm>
            <a:off x="7360920" y="2331720"/>
            <a:ext cx="4251960" cy="3108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152400" indent="-152400">
              <a:lnSpc>
                <a:spcPct val="120000"/>
              </a:lnSpc>
              <a:spcAft>
                <a:spcPts val="1200"/>
              </a:spcAft>
              <a:buSzPct val="100000"/>
              <a:buChar char="•"/>
            </a:pPr>
            <a:r>
              <a:rPr lang="en-US" sz="1250" dirty="0">
                <a:solidFill>
                  <a:srgbClr val="1F243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단가는 전작의 3~4배 ($3/$15) — 그러나 태스크당은 Sol과 동급  [데이터확인]</a:t>
            </a:r>
            <a:endParaRPr lang="en-US" sz="1250" dirty="0"/>
          </a:p>
          <a:p>
            <a:pPr marL="152400" indent="-152400">
              <a:lnSpc>
                <a:spcPct val="120000"/>
              </a:lnSpc>
              <a:spcAft>
                <a:spcPts val="1200"/>
              </a:spcAft>
              <a:buSzPct val="100000"/>
              <a:buChar char="•"/>
            </a:pPr>
            <a:r>
              <a:rPr lang="en-US" sz="1250" dirty="0">
                <a:solidFill>
                  <a:srgbClr val="1F243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Opus 4.8 대비 태스크당 약 ½  [데이터확인]</a:t>
            </a:r>
            <a:endParaRPr lang="en-US" sz="1250" dirty="0"/>
          </a:p>
          <a:p>
            <a:pPr marL="152400" indent="-152400">
              <a:lnSpc>
                <a:spcPct val="120000"/>
              </a:lnSpc>
              <a:spcAft>
                <a:spcPts val="1200"/>
              </a:spcAft>
              <a:buSzPct val="100000"/>
              <a:buChar char="•"/>
            </a:pPr>
            <a:r>
              <a:rPr lang="en-US" sz="1250" dirty="0">
                <a:solidFill>
                  <a:srgbClr val="1F243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토큰 사용량은 전작 대비 21% 감소 — 효율이 단가를 상쇄  [데이터확인]</a:t>
            </a:r>
            <a:endParaRPr lang="en-US" sz="1250" dirty="0"/>
          </a:p>
        </p:txBody>
      </p:sp>
      <p:sp>
        <p:nvSpPr>
          <p:cNvPr id="6" name="Text 3"/>
          <p:cNvSpPr/>
          <p:nvPr/>
        </p:nvSpPr>
        <p:spPr>
          <a:xfrm>
            <a:off x="548640" y="6108192"/>
            <a:ext cx="110642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850" dirty="0">
                <a:solidFill>
                  <a:srgbClr val="6B728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주: Artificial Analysis Intelligence Index v4.1 태스크당 가중평균 비용 (2026.7.17, USD/과제, 각사 API 단가 기준). '태스크'는 동 지수 9개 평가의 과제 — 임의의 업무 비용 아님.</a:t>
            </a:r>
            <a:endParaRPr lang="en-US" sz="850" dirty="0"/>
          </a:p>
        </p:txBody>
      </p:sp>
      <p:sp>
        <p:nvSpPr>
          <p:cNvPr id="7" name="Text 4"/>
          <p:cNvSpPr/>
          <p:nvPr/>
        </p:nvSpPr>
        <p:spPr>
          <a:xfrm>
            <a:off x="548640" y="6510528"/>
            <a:ext cx="6400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B728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테크수다 · 토큰 이코노미 2026 발표자료</a:t>
            </a:r>
            <a:endParaRPr lang="en-US" sz="850" dirty="0"/>
          </a:p>
        </p:txBody>
      </p:sp>
      <p:sp>
        <p:nvSpPr>
          <p:cNvPr id="8" name="Text 5"/>
          <p:cNvSpPr/>
          <p:nvPr/>
        </p:nvSpPr>
        <p:spPr>
          <a:xfrm>
            <a:off x="10908792" y="6510528"/>
            <a:ext cx="731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6B728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8 / 15</a:t>
            </a:r>
            <a:endParaRPr lang="en-US" sz="8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1064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spc="200" kern="0" dirty="0">
                <a:solidFill>
                  <a:srgbClr val="B97A14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생태계 전략</a:t>
            </a:r>
            <a:endParaRPr lang="en-US" sz="1150" dirty="0"/>
          </a:p>
        </p:txBody>
      </p:sp>
      <p:sp>
        <p:nvSpPr>
          <p:cNvPr id="3" name="Text 1"/>
          <p:cNvSpPr/>
          <p:nvPr/>
        </p:nvSpPr>
        <p:spPr>
          <a:xfrm>
            <a:off x="548640" y="640080"/>
            <a:ext cx="110642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2200" b="1" dirty="0">
                <a:solidFill>
                  <a:srgbClr val="1F243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Qwen은 오픈으로 생태계를, 클로즈드로 수익을 가져간다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822960" y="1965960"/>
            <a:ext cx="5257800" cy="2286000"/>
          </a:xfrm>
          <a:prstGeom prst="roundRect">
            <a:avLst>
              <a:gd name="adj" fmla="val 4000"/>
            </a:avLst>
          </a:prstGeom>
          <a:solidFill>
            <a:srgbClr val="EEF1F5"/>
          </a:solidFill>
          <a:ln/>
        </p:spPr>
      </p:sp>
      <p:sp>
        <p:nvSpPr>
          <p:cNvPr id="5" name="Text 3"/>
          <p:cNvSpPr/>
          <p:nvPr/>
        </p:nvSpPr>
        <p:spPr>
          <a:xfrm>
            <a:off x="1097280" y="2176272"/>
            <a:ext cx="47091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E4A61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오픈 트랙 → 생태계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1097280" y="2578608"/>
            <a:ext cx="47548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150" dirty="0">
                <a:solidFill>
                  <a:srgbClr val="1F243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Qwen 3.5·3.6 아파치 2.0 — 다운로드 10억+ (2026.1, 자사 발표), 파생 20만+  [보도확인+벤더주장]</a:t>
            </a:r>
            <a:endParaRPr lang="en-US" sz="1150" dirty="0"/>
          </a:p>
        </p:txBody>
      </p:sp>
      <p:sp>
        <p:nvSpPr>
          <p:cNvPr id="7" name="Text 5"/>
          <p:cNvSpPr/>
          <p:nvPr/>
        </p:nvSpPr>
        <p:spPr>
          <a:xfrm>
            <a:off x="1097280" y="3611880"/>
            <a:ext cx="4754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B728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자가호스팅 가능 → 데이터 주권 수요 흡수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6355080" y="1965960"/>
            <a:ext cx="5257800" cy="2286000"/>
          </a:xfrm>
          <a:prstGeom prst="roundRect">
            <a:avLst>
              <a:gd name="adj" fmla="val 4000"/>
            </a:avLst>
          </a:prstGeom>
          <a:solidFill>
            <a:srgbClr val="FBF3E3"/>
          </a:solidFill>
          <a:ln/>
        </p:spPr>
      </p:sp>
      <p:sp>
        <p:nvSpPr>
          <p:cNvPr id="9" name="Text 7"/>
          <p:cNvSpPr/>
          <p:nvPr/>
        </p:nvSpPr>
        <p:spPr>
          <a:xfrm>
            <a:off x="6629400" y="2176272"/>
            <a:ext cx="47091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B97A14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클로즈드 트랙 → 수익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6629400" y="2578608"/>
            <a:ext cx="47548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150" dirty="0">
                <a:solidFill>
                  <a:srgbClr val="1F243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플래그십 Qwen 3.7-Max는 API 전용 $2.50/$7.50 — 최상위를 닫고 수익화  [보도확인]</a:t>
            </a:r>
            <a:endParaRPr lang="en-US" sz="1150" dirty="0"/>
          </a:p>
        </p:txBody>
      </p:sp>
      <p:sp>
        <p:nvSpPr>
          <p:cNvPr id="11" name="Text 9"/>
          <p:cNvSpPr/>
          <p:nvPr/>
        </p:nvSpPr>
        <p:spPr>
          <a:xfrm>
            <a:off x="6629400" y="3611880"/>
            <a:ext cx="4754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B728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'볼륨은 오픈, 마진은 클로즈드'가 중국 내부에서도 재연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822960" y="4526280"/>
            <a:ext cx="10789920" cy="1005840"/>
          </a:xfrm>
          <a:prstGeom prst="roundRect">
            <a:avLst>
              <a:gd name="adj" fmla="val 7273"/>
            </a:avLst>
          </a:prstGeom>
          <a:solidFill>
            <a:srgbClr val="F4F5F7"/>
          </a:solidFill>
          <a:ln/>
        </p:spPr>
      </p:sp>
      <p:sp>
        <p:nvSpPr>
          <p:cNvPr id="13" name="Text 11"/>
          <p:cNvSpPr/>
          <p:nvPr/>
        </p:nvSpPr>
        <p:spPr>
          <a:xfrm>
            <a:off x="1097280" y="4526280"/>
            <a:ext cx="102412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200" b="1" dirty="0">
                <a:solidFill>
                  <a:srgbClr val="B97A14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장벽 — </a:t>
            </a:r>
            <a:pPr indent="0" marL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1F243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가트너: “Qwen의 최대 과제는 기술이 아니라 신뢰 — 중국계 모델 불신, 제한적 글로벌 상용성, 미성숙한 역외 파트너 생태계”  [보도확인, 2026.2]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548640" y="6108192"/>
            <a:ext cx="110642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850" dirty="0">
                <a:solidFill>
                  <a:srgbClr val="6B728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주: 다운로드·파생 수는 알리바바 발표의 다수 매체 보도 (2026.1 기준, 건). 3.7-Max 가격은 2026.5 알리바바 클라우드 서밋 보도 (USD/백만 토큰). 알리바바 클라우드 실적(+38% 등)은 IR 원문 미대조로 [검증보류] — 본 자료 미채택.</a:t>
            </a:r>
            <a:endParaRPr lang="en-US" sz="850" dirty="0"/>
          </a:p>
        </p:txBody>
      </p:sp>
      <p:sp>
        <p:nvSpPr>
          <p:cNvPr id="15" name="Text 13"/>
          <p:cNvSpPr/>
          <p:nvPr/>
        </p:nvSpPr>
        <p:spPr>
          <a:xfrm>
            <a:off x="548640" y="6510528"/>
            <a:ext cx="6400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B728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테크수다 · 토큰 이코노미 2026 발표자료</a:t>
            </a:r>
            <a:endParaRPr lang="en-US" sz="850" dirty="0"/>
          </a:p>
        </p:txBody>
      </p:sp>
      <p:sp>
        <p:nvSpPr>
          <p:cNvPr id="16" name="Text 14"/>
          <p:cNvSpPr/>
          <p:nvPr/>
        </p:nvSpPr>
        <p:spPr>
          <a:xfrm>
            <a:off x="10908792" y="6510528"/>
            <a:ext cx="731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6B7280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9 / 15</a:t>
            </a:r>
            <a:endParaRPr lang="en-US" sz="8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2026-07-20T14:47:33Z</dcterms:created>
  <dcterms:modified xsi:type="dcterms:W3CDTF">2026-07-20T14:47:33Z</dcterms:modified>
</cp:coreProperties>
</file>